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0" r:id="rId3"/>
    <p:sldId id="272" r:id="rId4"/>
    <p:sldId id="275" r:id="rId5"/>
    <p:sldId id="273" r:id="rId6"/>
    <p:sldId id="274" r:id="rId7"/>
    <p:sldId id="271" r:id="rId8"/>
    <p:sldId id="257" r:id="rId9"/>
    <p:sldId id="258" r:id="rId10"/>
    <p:sldId id="259" r:id="rId11"/>
    <p:sldId id="260" r:id="rId12"/>
    <p:sldId id="261" r:id="rId13"/>
    <p:sldId id="262" r:id="rId14"/>
    <p:sldId id="263" r:id="rId15"/>
    <p:sldId id="264" r:id="rId16"/>
    <p:sldId id="265" r:id="rId17"/>
    <p:sldId id="266" r:id="rId18"/>
    <p:sldId id="268" r:id="rId19"/>
    <p:sldId id="26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4" d="100"/>
          <a:sy n="114" d="100"/>
        </p:scale>
        <p:origin x="3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4E64B8-0215-4BCB-8801-E982C661C6C2}" type="datetimeFigureOut">
              <a:rPr lang="en-US" smtClean="0"/>
              <a:t>6/22/2021</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AA79E78A-CFDF-43D1-94FD-5BD68D7ECAEA}" type="slidenum">
              <a:rPr lang="en-US" smtClean="0"/>
              <a:t>‹#›</a:t>
            </a:fld>
            <a:endParaRPr lang="en-US"/>
          </a:p>
        </p:txBody>
      </p:sp>
    </p:spTree>
    <p:extLst>
      <p:ext uri="{BB962C8B-B14F-4D97-AF65-F5344CB8AC3E}">
        <p14:creationId xmlns:p14="http://schemas.microsoft.com/office/powerpoint/2010/main" val="1251241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4E64B8-0215-4BCB-8801-E982C661C6C2}" type="datetimeFigureOut">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79E78A-CFDF-43D1-94FD-5BD68D7ECAEA}" type="slidenum">
              <a:rPr lang="en-US" smtClean="0"/>
              <a:t>‹#›</a:t>
            </a:fld>
            <a:endParaRPr lang="en-US"/>
          </a:p>
        </p:txBody>
      </p:sp>
    </p:spTree>
    <p:extLst>
      <p:ext uri="{BB962C8B-B14F-4D97-AF65-F5344CB8AC3E}">
        <p14:creationId xmlns:p14="http://schemas.microsoft.com/office/powerpoint/2010/main" val="3091655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4E64B8-0215-4BCB-8801-E982C661C6C2}"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9E78A-CFDF-43D1-94FD-5BD68D7ECAEA}" type="slidenum">
              <a:rPr lang="en-US" smtClean="0"/>
              <a:t>‹#›</a:t>
            </a:fld>
            <a:endParaRPr lang="en-US"/>
          </a:p>
        </p:txBody>
      </p:sp>
    </p:spTree>
    <p:extLst>
      <p:ext uri="{BB962C8B-B14F-4D97-AF65-F5344CB8AC3E}">
        <p14:creationId xmlns:p14="http://schemas.microsoft.com/office/powerpoint/2010/main" val="15992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4E64B8-0215-4BCB-8801-E982C661C6C2}"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9E78A-CFDF-43D1-94FD-5BD68D7ECAEA}" type="slidenum">
              <a:rPr lang="en-US" smtClean="0"/>
              <a:t>‹#›</a:t>
            </a:fld>
            <a:endParaRPr lang="en-US"/>
          </a:p>
        </p:txBody>
      </p:sp>
    </p:spTree>
    <p:extLst>
      <p:ext uri="{BB962C8B-B14F-4D97-AF65-F5344CB8AC3E}">
        <p14:creationId xmlns:p14="http://schemas.microsoft.com/office/powerpoint/2010/main" val="2340250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4E64B8-0215-4BCB-8801-E982C661C6C2}"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9E78A-CFDF-43D1-94FD-5BD68D7ECAEA}" type="slidenum">
              <a:rPr lang="en-US" smtClean="0"/>
              <a:t>‹#›</a:t>
            </a:fld>
            <a:endParaRPr lang="en-US"/>
          </a:p>
        </p:txBody>
      </p:sp>
    </p:spTree>
    <p:extLst>
      <p:ext uri="{BB962C8B-B14F-4D97-AF65-F5344CB8AC3E}">
        <p14:creationId xmlns:p14="http://schemas.microsoft.com/office/powerpoint/2010/main" val="777240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4E64B8-0215-4BCB-8801-E982C661C6C2}"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9E78A-CFDF-43D1-94FD-5BD68D7ECAEA}" type="slidenum">
              <a:rPr lang="en-US" smtClean="0"/>
              <a:t>‹#›</a:t>
            </a:fld>
            <a:endParaRPr lang="en-US"/>
          </a:p>
        </p:txBody>
      </p:sp>
    </p:spTree>
    <p:extLst>
      <p:ext uri="{BB962C8B-B14F-4D97-AF65-F5344CB8AC3E}">
        <p14:creationId xmlns:p14="http://schemas.microsoft.com/office/powerpoint/2010/main" val="1694522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4E64B8-0215-4BCB-8801-E982C661C6C2}"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9E78A-CFDF-43D1-94FD-5BD68D7ECAEA}" type="slidenum">
              <a:rPr lang="en-US" smtClean="0"/>
              <a:t>‹#›</a:t>
            </a:fld>
            <a:endParaRPr lang="en-US"/>
          </a:p>
        </p:txBody>
      </p:sp>
    </p:spTree>
    <p:extLst>
      <p:ext uri="{BB962C8B-B14F-4D97-AF65-F5344CB8AC3E}">
        <p14:creationId xmlns:p14="http://schemas.microsoft.com/office/powerpoint/2010/main" val="1370248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4E64B8-0215-4BCB-8801-E982C661C6C2}"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9E78A-CFDF-43D1-94FD-5BD68D7ECAEA}" type="slidenum">
              <a:rPr lang="en-US" smtClean="0"/>
              <a:t>‹#›</a:t>
            </a:fld>
            <a:endParaRPr lang="en-US"/>
          </a:p>
        </p:txBody>
      </p:sp>
    </p:spTree>
    <p:extLst>
      <p:ext uri="{BB962C8B-B14F-4D97-AF65-F5344CB8AC3E}">
        <p14:creationId xmlns:p14="http://schemas.microsoft.com/office/powerpoint/2010/main" val="3960263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4E64B8-0215-4BCB-8801-E982C661C6C2}"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9E78A-CFDF-43D1-94FD-5BD68D7ECAEA}" type="slidenum">
              <a:rPr lang="en-US" smtClean="0"/>
              <a:t>‹#›</a:t>
            </a:fld>
            <a:endParaRPr lang="en-US"/>
          </a:p>
        </p:txBody>
      </p:sp>
    </p:spTree>
    <p:extLst>
      <p:ext uri="{BB962C8B-B14F-4D97-AF65-F5344CB8AC3E}">
        <p14:creationId xmlns:p14="http://schemas.microsoft.com/office/powerpoint/2010/main" val="97978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4E64B8-0215-4BCB-8801-E982C661C6C2}"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AA79E78A-CFDF-43D1-94FD-5BD68D7ECAEA}" type="slidenum">
              <a:rPr lang="en-US" smtClean="0"/>
              <a:t>‹#›</a:t>
            </a:fld>
            <a:endParaRPr lang="en-US"/>
          </a:p>
        </p:txBody>
      </p:sp>
    </p:spTree>
    <p:extLst>
      <p:ext uri="{BB962C8B-B14F-4D97-AF65-F5344CB8AC3E}">
        <p14:creationId xmlns:p14="http://schemas.microsoft.com/office/powerpoint/2010/main" val="870179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4E64B8-0215-4BCB-8801-E982C661C6C2}"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9E78A-CFDF-43D1-94FD-5BD68D7ECAEA}" type="slidenum">
              <a:rPr lang="en-US" smtClean="0"/>
              <a:t>‹#›</a:t>
            </a:fld>
            <a:endParaRPr lang="en-US"/>
          </a:p>
        </p:txBody>
      </p:sp>
    </p:spTree>
    <p:extLst>
      <p:ext uri="{BB962C8B-B14F-4D97-AF65-F5344CB8AC3E}">
        <p14:creationId xmlns:p14="http://schemas.microsoft.com/office/powerpoint/2010/main" val="828655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4E64B8-0215-4BCB-8801-E982C661C6C2}" type="datetimeFigureOut">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79E78A-CFDF-43D1-94FD-5BD68D7ECAEA}" type="slidenum">
              <a:rPr lang="en-US" smtClean="0"/>
              <a:t>‹#›</a:t>
            </a:fld>
            <a:endParaRPr lang="en-US"/>
          </a:p>
        </p:txBody>
      </p:sp>
    </p:spTree>
    <p:extLst>
      <p:ext uri="{BB962C8B-B14F-4D97-AF65-F5344CB8AC3E}">
        <p14:creationId xmlns:p14="http://schemas.microsoft.com/office/powerpoint/2010/main" val="302638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4E64B8-0215-4BCB-8801-E982C661C6C2}" type="datetimeFigureOut">
              <a:rPr lang="en-US" smtClean="0"/>
              <a:t>6/22/2021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79E78A-CFDF-43D1-94FD-5BD68D7ECAEA}" type="slidenum">
              <a:rPr lang="en-US" smtClean="0"/>
              <a:t>‹#›</a:t>
            </a:fld>
            <a:endParaRPr lang="en-US"/>
          </a:p>
        </p:txBody>
      </p:sp>
    </p:spTree>
    <p:extLst>
      <p:ext uri="{BB962C8B-B14F-4D97-AF65-F5344CB8AC3E}">
        <p14:creationId xmlns:p14="http://schemas.microsoft.com/office/powerpoint/2010/main" val="3375823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4E64B8-0215-4BCB-8801-E982C661C6C2}" type="datetimeFigureOut">
              <a:rPr lang="en-US" smtClean="0"/>
              <a:t>6/22/2021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79E78A-CFDF-43D1-94FD-5BD68D7ECAEA}" type="slidenum">
              <a:rPr lang="en-US" smtClean="0"/>
              <a:t>‹#›</a:t>
            </a:fld>
            <a:endParaRPr lang="en-US"/>
          </a:p>
        </p:txBody>
      </p:sp>
    </p:spTree>
    <p:extLst>
      <p:ext uri="{BB962C8B-B14F-4D97-AF65-F5344CB8AC3E}">
        <p14:creationId xmlns:p14="http://schemas.microsoft.com/office/powerpoint/2010/main" val="1958760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E64B8-0215-4BCB-8801-E982C661C6C2}" type="datetimeFigureOut">
              <a:rPr lang="en-US" smtClean="0"/>
              <a:t>6/22/2021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79E78A-CFDF-43D1-94FD-5BD68D7ECAEA}" type="slidenum">
              <a:rPr lang="en-US" smtClean="0"/>
              <a:t>‹#›</a:t>
            </a:fld>
            <a:endParaRPr lang="en-US"/>
          </a:p>
        </p:txBody>
      </p:sp>
    </p:spTree>
    <p:extLst>
      <p:ext uri="{BB962C8B-B14F-4D97-AF65-F5344CB8AC3E}">
        <p14:creationId xmlns:p14="http://schemas.microsoft.com/office/powerpoint/2010/main" val="3782302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4E64B8-0215-4BCB-8801-E982C661C6C2}" type="datetimeFigureOut">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79E78A-CFDF-43D1-94FD-5BD68D7ECAEA}" type="slidenum">
              <a:rPr lang="en-US" smtClean="0"/>
              <a:t>‹#›</a:t>
            </a:fld>
            <a:endParaRPr lang="en-US"/>
          </a:p>
        </p:txBody>
      </p:sp>
    </p:spTree>
    <p:extLst>
      <p:ext uri="{BB962C8B-B14F-4D97-AF65-F5344CB8AC3E}">
        <p14:creationId xmlns:p14="http://schemas.microsoft.com/office/powerpoint/2010/main" val="427549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4E64B8-0215-4BCB-8801-E982C661C6C2}" type="datetimeFigureOut">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79E78A-CFDF-43D1-94FD-5BD68D7ECAEA}" type="slidenum">
              <a:rPr lang="en-US" smtClean="0"/>
              <a:t>‹#›</a:t>
            </a:fld>
            <a:endParaRPr lang="en-US"/>
          </a:p>
        </p:txBody>
      </p:sp>
    </p:spTree>
    <p:extLst>
      <p:ext uri="{BB962C8B-B14F-4D97-AF65-F5344CB8AC3E}">
        <p14:creationId xmlns:p14="http://schemas.microsoft.com/office/powerpoint/2010/main" val="363793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34E64B8-0215-4BCB-8801-E982C661C6C2}" type="datetimeFigureOut">
              <a:rPr lang="en-US" smtClean="0"/>
              <a:t>6/22/2021</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A79E78A-CFDF-43D1-94FD-5BD68D7ECAEA}" type="slidenum">
              <a:rPr lang="en-US" smtClean="0"/>
              <a:t>‹#›</a:t>
            </a:fld>
            <a:endParaRPr lang="en-US"/>
          </a:p>
        </p:txBody>
      </p:sp>
    </p:spTree>
    <p:extLst>
      <p:ext uri="{BB962C8B-B14F-4D97-AF65-F5344CB8AC3E}">
        <p14:creationId xmlns:p14="http://schemas.microsoft.com/office/powerpoint/2010/main" val="13360195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Srussell@montcopa.org" TargetMode="External"/><Relationship Id="rId2" Type="http://schemas.openxmlformats.org/officeDocument/2006/relationships/hyperlink" Target="http://www.pacareerlink.pa.gov/" TargetMode="External"/><Relationship Id="rId1" Type="http://schemas.openxmlformats.org/officeDocument/2006/relationships/slideLayout" Target="../slideLayouts/slideLayout2.xml"/><Relationship Id="rId4" Type="http://schemas.openxmlformats.org/officeDocument/2006/relationships/hyperlink" Target="http://bit.ly/CPwithPAC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uc.pa.gov/unemployment-benefits/benefits-information/Pages/Partial-Benefit-Credit.asp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workstats.dli.pa.gov/dashboard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hyperlink" Target="http://www.pacareerlink.pa.gov/"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0E75532-61C6-450C-B05E-3DFEC43CFCF6}"/>
              </a:ext>
            </a:extLst>
          </p:cNvPr>
          <p:cNvSpPr>
            <a:spLocks noGrp="1"/>
          </p:cNvSpPr>
          <p:nvPr>
            <p:ph type="subTitle" idx="1"/>
          </p:nvPr>
        </p:nvSpPr>
        <p:spPr/>
        <p:txBody>
          <a:bodyPr>
            <a:normAutofit/>
          </a:bodyPr>
          <a:lstStyle/>
          <a:p>
            <a:r>
              <a:rPr lang="en-US" sz="3600" dirty="0"/>
              <a:t>Labor Market Information</a:t>
            </a:r>
          </a:p>
        </p:txBody>
      </p:sp>
      <p:pic>
        <p:nvPicPr>
          <p:cNvPr id="6" name="Picture 5" descr="A picture containing text&#10;&#10;Description automatically generated">
            <a:extLst>
              <a:ext uri="{FF2B5EF4-FFF2-40B4-BE49-F238E27FC236}">
                <a16:creationId xmlns:a16="http://schemas.microsoft.com/office/drawing/2014/main" id="{7486D9B3-AD50-4A61-ADF4-CB9E43666183}"/>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5821" b="91866" l="5000" r="93563">
                        <a14:foregroundMark x1="6750" y1="47836" x2="6750" y2="47836"/>
                        <a14:foregroundMark x1="5000" y1="24776" x2="5000" y2="24776"/>
                        <a14:foregroundMark x1="7625" y1="19254" x2="7625" y2="19254"/>
                        <a14:foregroundMark x1="20000" y1="22985" x2="20000" y2="22985"/>
                        <a14:foregroundMark x1="21750" y1="17836" x2="21750" y2="17836"/>
                        <a14:foregroundMark x1="27500" y1="24030" x2="27500" y2="24030"/>
                        <a14:foregroundMark x1="36188" y1="22687" x2="36188" y2="22687"/>
                        <a14:foregroundMark x1="42188" y1="22985" x2="42188" y2="22985"/>
                        <a14:foregroundMark x1="51750" y1="23358" x2="51750" y2="23358"/>
                        <a14:foregroundMark x1="58625" y1="30970" x2="58625" y2="30970"/>
                        <a14:foregroundMark x1="71625" y1="32313" x2="71625" y2="32313"/>
                        <a14:foregroundMark x1="77688" y1="32687" x2="77688" y2="32687"/>
                        <a14:foregroundMark x1="83188" y1="29552" x2="83188" y2="29552"/>
                        <a14:foregroundMark x1="93563" y1="32687" x2="93563" y2="32687"/>
                        <a14:foregroundMark x1="59500" y1="91866" x2="59500" y2="91866"/>
                        <a14:foregroundMark x1="48250" y1="60896" x2="48250" y2="60896"/>
                        <a14:foregroundMark x1="52000" y1="60896" x2="52000" y2="60896"/>
                        <a14:foregroundMark x1="56938" y1="60522" x2="56938" y2="60522"/>
                        <a14:foregroundMark x1="59250" y1="60896" x2="59250" y2="60896"/>
                        <a14:foregroundMark x1="62125" y1="60224" x2="62125" y2="60224"/>
                        <a14:foregroundMark x1="75063" y1="52313" x2="75063" y2="52313"/>
                        <a14:foregroundMark x1="73375" y1="51269" x2="73375" y2="51269"/>
                        <a14:foregroundMark x1="69625" y1="52313" x2="69625" y2="52313"/>
                        <a14:foregroundMark x1="64688" y1="52313" x2="64688" y2="52313"/>
                        <a14:foregroundMark x1="58938" y1="51567" x2="58938" y2="51567"/>
                        <a14:foregroundMark x1="57188" y1="52612" x2="57188" y2="52612"/>
                        <a14:foregroundMark x1="53438" y1="52313" x2="53438" y2="52313"/>
                        <a14:foregroundMark x1="51438" y1="52313" x2="51438" y2="52313"/>
                        <a14:foregroundMark x1="48000" y1="54328" x2="48000" y2="54328"/>
                        <a14:foregroundMark x1="43375" y1="52985" x2="43375" y2="52985"/>
                        <a14:foregroundMark x1="40500" y1="54328" x2="40500" y2="54328"/>
                        <a14:foregroundMark x1="34125" y1="45746" x2="34125" y2="45746"/>
                        <a14:foregroundMark x1="39625" y1="43358" x2="39625" y2="43358"/>
                        <a14:foregroundMark x1="43375" y1="43358" x2="43375" y2="43358"/>
                        <a14:foregroundMark x1="45938" y1="43657" x2="45938" y2="43657"/>
                        <a14:foregroundMark x1="48875" y1="43358" x2="48875" y2="43358"/>
                        <a14:foregroundMark x1="51125" y1="42985" x2="51125" y2="42985"/>
                        <a14:foregroundMark x1="54625" y1="42985" x2="54625" y2="42985"/>
                        <a14:foregroundMark x1="57188" y1="42612" x2="57188" y2="42612"/>
                        <a14:foregroundMark x1="61563" y1="43358" x2="61563" y2="43358"/>
                        <a14:foregroundMark x1="42500" y1="14403" x2="42500" y2="14403"/>
                        <a14:foregroundMark x1="29500" y1="5821" x2="29500" y2="5821"/>
                        <a14:foregroundMark x1="43625" y1="11866" x2="43625" y2="11866"/>
                        <a14:foregroundMark x1="46813" y1="11642" x2="46813" y2="11642"/>
                        <a14:foregroundMark x1="49875" y1="11493" x2="49875" y2="11493"/>
                        <a14:foregroundMark x1="52188" y1="15075" x2="52188" y2="15075"/>
                        <a14:foregroundMark x1="54500" y1="13358" x2="54500" y2="13358"/>
                        <a14:foregroundMark x1="57563" y1="13134" x2="57563" y2="13134"/>
                        <a14:foregroundMark x1="62750" y1="12985" x2="62750" y2="12985"/>
                        <a14:foregroundMark x1="65063" y1="12761" x2="65063" y2="12761"/>
                        <a14:foregroundMark x1="67000" y1="12761" x2="67000" y2="12761"/>
                        <a14:foregroundMark x1="59500" y1="11866" x2="59500" y2="11866"/>
                        <a14:foregroundMark x1="73250" y1="11045" x2="73250" y2="11045"/>
                        <a14:foregroundMark x1="75438" y1="11642" x2="75438" y2="11642"/>
                        <a14:foregroundMark x1="77750" y1="11493" x2="77750" y2="11493"/>
                        <a14:foregroundMark x1="80625" y1="11866" x2="80625" y2="11866"/>
                        <a14:foregroundMark x1="84000" y1="11866" x2="84000" y2="11866"/>
                        <a14:foregroundMark x1="85250" y1="12985" x2="85250" y2="12985"/>
                        <a14:foregroundMark x1="86688" y1="12537" x2="86688" y2="12537"/>
                        <a14:backgroundMark x1="14813" y1="6493" x2="14813" y2="6493"/>
                        <a14:backgroundMark x1="12250" y1="62985" x2="12250" y2="62985"/>
                        <a14:backgroundMark x1="95000" y1="10597" x2="95000" y2="10597"/>
                      </a14:backgroundRemoval>
                    </a14:imgEffect>
                  </a14:imgLayer>
                </a14:imgProps>
              </a:ext>
              <a:ext uri="{28A0092B-C50C-407E-A947-70E740481C1C}">
                <a14:useLocalDpi xmlns:a14="http://schemas.microsoft.com/office/drawing/2010/main" val="0"/>
              </a:ext>
            </a:extLst>
          </a:blip>
          <a:stretch>
            <a:fillRect/>
          </a:stretch>
        </p:blipFill>
        <p:spPr>
          <a:xfrm>
            <a:off x="6981352" y="791928"/>
            <a:ext cx="3991447" cy="3342836"/>
          </a:xfrm>
          <a:prstGeom prst="rect">
            <a:avLst/>
          </a:prstGeom>
        </p:spPr>
      </p:pic>
    </p:spTree>
    <p:extLst>
      <p:ext uri="{BB962C8B-B14F-4D97-AF65-F5344CB8AC3E}">
        <p14:creationId xmlns:p14="http://schemas.microsoft.com/office/powerpoint/2010/main" val="1284593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B4C3-A863-4037-8414-563616FD0575}"/>
              </a:ext>
            </a:extLst>
          </p:cNvPr>
          <p:cNvSpPr>
            <a:spLocks noGrp="1"/>
          </p:cNvSpPr>
          <p:nvPr>
            <p:ph type="title"/>
          </p:nvPr>
        </p:nvSpPr>
        <p:spPr>
          <a:xfrm>
            <a:off x="1484311" y="685800"/>
            <a:ext cx="10018713" cy="695325"/>
          </a:xfrm>
        </p:spPr>
        <p:txBody>
          <a:bodyPr>
            <a:normAutofit/>
          </a:bodyPr>
          <a:lstStyle/>
          <a:p>
            <a:pPr algn="l"/>
            <a:r>
              <a:rPr lang="en-US" sz="3600" dirty="0"/>
              <a:t>About the Business Services Team</a:t>
            </a:r>
          </a:p>
        </p:txBody>
      </p:sp>
      <p:sp>
        <p:nvSpPr>
          <p:cNvPr id="5" name="Content Placeholder 4">
            <a:extLst>
              <a:ext uri="{FF2B5EF4-FFF2-40B4-BE49-F238E27FC236}">
                <a16:creationId xmlns:a16="http://schemas.microsoft.com/office/drawing/2014/main" id="{AE56AF53-AF37-4B10-8176-B911B872572E}"/>
              </a:ext>
            </a:extLst>
          </p:cNvPr>
          <p:cNvSpPr>
            <a:spLocks noGrp="1"/>
          </p:cNvSpPr>
          <p:nvPr>
            <p:ph idx="1"/>
          </p:nvPr>
        </p:nvSpPr>
        <p:spPr>
          <a:xfrm>
            <a:off x="1484311" y="1381125"/>
            <a:ext cx="10018713" cy="3124201"/>
          </a:xfrm>
        </p:spPr>
        <p:txBody>
          <a:bodyPr/>
          <a:lstStyle/>
          <a:p>
            <a:r>
              <a:rPr lang="en-US" dirty="0"/>
              <a:t>PA CareerLink</a:t>
            </a:r>
            <a:r>
              <a:rPr lang="en-US" baseline="30000" dirty="0"/>
              <a:t>®</a:t>
            </a:r>
            <a:r>
              <a:rPr lang="en-US" dirty="0"/>
              <a:t> Montgomery County's Business Services Team (BST) can help you reduce your recruitment, hiring, and training costs. Most services are federally funded, so we can provide them at no cost to the businesses and individuals we serve. We have access to the latest relevant labor market data, work with local economic development groups, and make connections with local industry sector partnerships.</a:t>
            </a:r>
          </a:p>
        </p:txBody>
      </p:sp>
      <p:pic>
        <p:nvPicPr>
          <p:cNvPr id="9" name="Picture 8" descr="A picture containing text&#10;&#10;Description automatically generated">
            <a:extLst>
              <a:ext uri="{FF2B5EF4-FFF2-40B4-BE49-F238E27FC236}">
                <a16:creationId xmlns:a16="http://schemas.microsoft.com/office/drawing/2014/main" id="{E5505133-6BA3-438A-AE46-E9F4C9C6D5A5}"/>
              </a:ext>
            </a:extLst>
          </p:cNvPr>
          <p:cNvPicPr>
            <a:picLocks noChangeAspect="1"/>
          </p:cNvPicPr>
          <p:nvPr/>
        </p:nvPicPr>
        <p:blipFill rotWithShape="1">
          <a:blip r:embed="rId2">
            <a:extLst>
              <a:ext uri="{28A0092B-C50C-407E-A947-70E740481C1C}">
                <a14:useLocalDpi xmlns:a14="http://schemas.microsoft.com/office/drawing/2010/main" val="0"/>
              </a:ext>
            </a:extLst>
          </a:blip>
          <a:srcRect l="3473" t="1782" r="21389" b="28799"/>
          <a:stretch/>
        </p:blipFill>
        <p:spPr>
          <a:xfrm>
            <a:off x="7829550" y="3743324"/>
            <a:ext cx="3551410" cy="24288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8094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B4C3-A863-4037-8414-563616FD0575}"/>
              </a:ext>
            </a:extLst>
          </p:cNvPr>
          <p:cNvSpPr>
            <a:spLocks noGrp="1"/>
          </p:cNvSpPr>
          <p:nvPr>
            <p:ph type="title"/>
          </p:nvPr>
        </p:nvSpPr>
        <p:spPr>
          <a:xfrm>
            <a:off x="1484311" y="685800"/>
            <a:ext cx="10018713" cy="695325"/>
          </a:xfrm>
        </p:spPr>
        <p:txBody>
          <a:bodyPr>
            <a:normAutofit/>
          </a:bodyPr>
          <a:lstStyle/>
          <a:p>
            <a:pPr algn="l"/>
            <a:r>
              <a:rPr lang="en-US" sz="3600" dirty="0"/>
              <a:t>Business Services</a:t>
            </a:r>
          </a:p>
        </p:txBody>
      </p:sp>
      <p:sp>
        <p:nvSpPr>
          <p:cNvPr id="5" name="Content Placeholder 4">
            <a:extLst>
              <a:ext uri="{FF2B5EF4-FFF2-40B4-BE49-F238E27FC236}">
                <a16:creationId xmlns:a16="http://schemas.microsoft.com/office/drawing/2014/main" id="{AE56AF53-AF37-4B10-8176-B911B872572E}"/>
              </a:ext>
            </a:extLst>
          </p:cNvPr>
          <p:cNvSpPr>
            <a:spLocks noGrp="1"/>
          </p:cNvSpPr>
          <p:nvPr>
            <p:ph idx="1"/>
          </p:nvPr>
        </p:nvSpPr>
        <p:spPr>
          <a:xfrm>
            <a:off x="1484311" y="1381125"/>
            <a:ext cx="10018713" cy="4143375"/>
          </a:xfrm>
        </p:spPr>
        <p:txBody>
          <a:bodyPr>
            <a:normAutofit lnSpcReduction="10000"/>
          </a:bodyPr>
          <a:lstStyle/>
          <a:p>
            <a:r>
              <a:rPr lang="en-US" dirty="0"/>
              <a:t>Leveraging PA CareerLink® online with access to thousands of job seekers </a:t>
            </a:r>
          </a:p>
          <a:p>
            <a:r>
              <a:rPr lang="en-US" dirty="0"/>
              <a:t>Engaging with job seekers including those that recently received a certification from a skills training program </a:t>
            </a:r>
          </a:p>
          <a:p>
            <a:r>
              <a:rPr lang="en-US" dirty="0"/>
              <a:t>Coordinating on-site or virtual recruiting events </a:t>
            </a:r>
          </a:p>
          <a:p>
            <a:r>
              <a:rPr lang="en-US" dirty="0"/>
              <a:t>Pre-screening applicants </a:t>
            </a:r>
          </a:p>
          <a:p>
            <a:r>
              <a:rPr lang="en-US" dirty="0"/>
              <a:t>Pre-testing applicants, if testing is required </a:t>
            </a:r>
          </a:p>
          <a:p>
            <a:r>
              <a:rPr lang="en-US" dirty="0"/>
              <a:t>Evaluating candidates for their basic skills </a:t>
            </a:r>
          </a:p>
          <a:p>
            <a:r>
              <a:rPr lang="en-US" dirty="0"/>
              <a:t>Offering training opportunities to candidates interested in improving their marketable skills and job readiness </a:t>
            </a:r>
          </a:p>
        </p:txBody>
      </p:sp>
    </p:spTree>
    <p:extLst>
      <p:ext uri="{BB962C8B-B14F-4D97-AF65-F5344CB8AC3E}">
        <p14:creationId xmlns:p14="http://schemas.microsoft.com/office/powerpoint/2010/main" val="3496696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B4C3-A863-4037-8414-563616FD0575}"/>
              </a:ext>
            </a:extLst>
          </p:cNvPr>
          <p:cNvSpPr>
            <a:spLocks noGrp="1"/>
          </p:cNvSpPr>
          <p:nvPr>
            <p:ph type="title"/>
          </p:nvPr>
        </p:nvSpPr>
        <p:spPr>
          <a:xfrm>
            <a:off x="1484311" y="685800"/>
            <a:ext cx="10018713" cy="695325"/>
          </a:xfrm>
        </p:spPr>
        <p:txBody>
          <a:bodyPr>
            <a:normAutofit/>
          </a:bodyPr>
          <a:lstStyle/>
          <a:p>
            <a:pPr algn="l"/>
            <a:r>
              <a:rPr lang="en-US" sz="3600" dirty="0"/>
              <a:t>Employer Benefits</a:t>
            </a:r>
          </a:p>
        </p:txBody>
      </p:sp>
      <p:sp>
        <p:nvSpPr>
          <p:cNvPr id="5" name="Content Placeholder 4">
            <a:extLst>
              <a:ext uri="{FF2B5EF4-FFF2-40B4-BE49-F238E27FC236}">
                <a16:creationId xmlns:a16="http://schemas.microsoft.com/office/drawing/2014/main" id="{AE56AF53-AF37-4B10-8176-B911B872572E}"/>
              </a:ext>
            </a:extLst>
          </p:cNvPr>
          <p:cNvSpPr>
            <a:spLocks noGrp="1"/>
          </p:cNvSpPr>
          <p:nvPr>
            <p:ph idx="1"/>
          </p:nvPr>
        </p:nvSpPr>
        <p:spPr>
          <a:xfrm>
            <a:off x="1484311" y="1381125"/>
            <a:ext cx="10018713" cy="4143375"/>
          </a:xfrm>
        </p:spPr>
        <p:txBody>
          <a:bodyPr>
            <a:normAutofit/>
          </a:bodyPr>
          <a:lstStyle/>
          <a:p>
            <a:r>
              <a:rPr lang="en-US" dirty="0"/>
              <a:t>Receive a list of qualified, motivated candidates, including those who recently completed training programs funded through the Workforce Innovation &amp; Opportunity Act (WIOA) </a:t>
            </a:r>
          </a:p>
          <a:p>
            <a:r>
              <a:rPr lang="en-US" dirty="0"/>
              <a:t>Post job openings easily on the state-wide PA CareerLink® system </a:t>
            </a:r>
          </a:p>
          <a:p>
            <a:r>
              <a:rPr lang="en-US" dirty="0"/>
              <a:t>Access labor market information </a:t>
            </a:r>
          </a:p>
          <a:p>
            <a:r>
              <a:rPr lang="en-US" dirty="0"/>
              <a:t>Participate in county-wide job fairs</a:t>
            </a:r>
          </a:p>
          <a:p>
            <a:r>
              <a:rPr lang="en-US" dirty="0"/>
              <a:t>Utilize interviewing space </a:t>
            </a:r>
            <a:r>
              <a:rPr lang="en-US" sz="1800" dirty="0"/>
              <a:t>*may incur fee</a:t>
            </a:r>
          </a:p>
          <a:p>
            <a:r>
              <a:rPr lang="en-US" dirty="0"/>
              <a:t>Identify training needs and possible eligibility for training and wage reimbursements </a:t>
            </a:r>
          </a:p>
        </p:txBody>
      </p:sp>
    </p:spTree>
    <p:extLst>
      <p:ext uri="{BB962C8B-B14F-4D97-AF65-F5344CB8AC3E}">
        <p14:creationId xmlns:p14="http://schemas.microsoft.com/office/powerpoint/2010/main" val="1153612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B4C3-A863-4037-8414-563616FD0575}"/>
              </a:ext>
            </a:extLst>
          </p:cNvPr>
          <p:cNvSpPr>
            <a:spLocks noGrp="1"/>
          </p:cNvSpPr>
          <p:nvPr>
            <p:ph type="title"/>
          </p:nvPr>
        </p:nvSpPr>
        <p:spPr>
          <a:xfrm>
            <a:off x="1484311" y="685800"/>
            <a:ext cx="10018713" cy="695325"/>
          </a:xfrm>
        </p:spPr>
        <p:txBody>
          <a:bodyPr>
            <a:normAutofit/>
          </a:bodyPr>
          <a:lstStyle/>
          <a:p>
            <a:pPr algn="l"/>
            <a:r>
              <a:rPr lang="en-US" sz="3600" dirty="0"/>
              <a:t>On-the-Job Training (OJT)</a:t>
            </a:r>
          </a:p>
        </p:txBody>
      </p:sp>
      <p:sp>
        <p:nvSpPr>
          <p:cNvPr id="5" name="Content Placeholder 4">
            <a:extLst>
              <a:ext uri="{FF2B5EF4-FFF2-40B4-BE49-F238E27FC236}">
                <a16:creationId xmlns:a16="http://schemas.microsoft.com/office/drawing/2014/main" id="{AE56AF53-AF37-4B10-8176-B911B872572E}"/>
              </a:ext>
            </a:extLst>
          </p:cNvPr>
          <p:cNvSpPr>
            <a:spLocks noGrp="1"/>
          </p:cNvSpPr>
          <p:nvPr>
            <p:ph idx="1"/>
          </p:nvPr>
        </p:nvSpPr>
        <p:spPr>
          <a:xfrm>
            <a:off x="1484311" y="1381125"/>
            <a:ext cx="10018713" cy="5086350"/>
          </a:xfrm>
        </p:spPr>
        <p:txBody>
          <a:bodyPr>
            <a:normAutofit fontScale="77500" lnSpcReduction="20000"/>
          </a:bodyPr>
          <a:lstStyle/>
          <a:p>
            <a:pPr marL="109728" indent="0">
              <a:buNone/>
            </a:pPr>
            <a:r>
              <a:rPr lang="en-US" dirty="0"/>
              <a:t>The On-the-Job Training (OJT) Program offers employers the opportunity to hire pre-screened candidates who can “earn while they learn”, giving the employer a chance to recover some of the costs associated with training new employees: </a:t>
            </a:r>
          </a:p>
          <a:p>
            <a:pPr marL="109728" indent="0">
              <a:buNone/>
            </a:pPr>
            <a:endParaRPr lang="en-US" dirty="0"/>
          </a:p>
          <a:p>
            <a:r>
              <a:rPr lang="en-US" dirty="0"/>
              <a:t>Employers select who will participate in the OJT program through a pool of pre-screened candidates</a:t>
            </a:r>
          </a:p>
          <a:p>
            <a:r>
              <a:rPr lang="en-US" dirty="0"/>
              <a:t>OJT program participants must be eligible under the Workforce Innovation and Opportunity Act </a:t>
            </a:r>
          </a:p>
          <a:p>
            <a:r>
              <a:rPr lang="en-US" dirty="0"/>
              <a:t>The maximum training period for a new hire is 6 months (the average is 3 to 4 months) </a:t>
            </a:r>
          </a:p>
          <a:p>
            <a:r>
              <a:rPr lang="en-US" dirty="0"/>
              <a:t>OJT employees are the same as any other new hire, except they come with a cost-reimbursement benefit</a:t>
            </a:r>
          </a:p>
          <a:p>
            <a:r>
              <a:rPr lang="en-US" dirty="0"/>
              <a:t>50% of the wages for OJT program participants are reimbursed to the employer</a:t>
            </a:r>
          </a:p>
          <a:p>
            <a:r>
              <a:rPr lang="en-US" dirty="0"/>
              <a:t>Employers can be reimbursed up to a total of $6,500 per participant (Up to $25,000 per year) </a:t>
            </a:r>
          </a:p>
          <a:p>
            <a:r>
              <a:rPr lang="en-US" dirty="0"/>
              <a:t>Business Services Team and Support Staff conduct monthly trainee evaluations to manage the OJT employee’s progress through-out the program</a:t>
            </a:r>
          </a:p>
        </p:txBody>
      </p:sp>
    </p:spTree>
    <p:extLst>
      <p:ext uri="{BB962C8B-B14F-4D97-AF65-F5344CB8AC3E}">
        <p14:creationId xmlns:p14="http://schemas.microsoft.com/office/powerpoint/2010/main" val="2552771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B4C3-A863-4037-8414-563616FD0575}"/>
              </a:ext>
            </a:extLst>
          </p:cNvPr>
          <p:cNvSpPr>
            <a:spLocks noGrp="1"/>
          </p:cNvSpPr>
          <p:nvPr>
            <p:ph type="title"/>
          </p:nvPr>
        </p:nvSpPr>
        <p:spPr>
          <a:xfrm>
            <a:off x="1484311" y="685800"/>
            <a:ext cx="10018713" cy="695325"/>
          </a:xfrm>
        </p:spPr>
        <p:txBody>
          <a:bodyPr>
            <a:normAutofit/>
          </a:bodyPr>
          <a:lstStyle/>
          <a:p>
            <a:pPr algn="l"/>
            <a:r>
              <a:rPr lang="en-US" sz="3600" dirty="0"/>
              <a:t>Customized Job Training (CJT)</a:t>
            </a:r>
          </a:p>
        </p:txBody>
      </p:sp>
      <p:sp>
        <p:nvSpPr>
          <p:cNvPr id="5" name="Content Placeholder 4">
            <a:extLst>
              <a:ext uri="{FF2B5EF4-FFF2-40B4-BE49-F238E27FC236}">
                <a16:creationId xmlns:a16="http://schemas.microsoft.com/office/drawing/2014/main" id="{AE56AF53-AF37-4B10-8176-B911B872572E}"/>
              </a:ext>
            </a:extLst>
          </p:cNvPr>
          <p:cNvSpPr>
            <a:spLocks noGrp="1"/>
          </p:cNvSpPr>
          <p:nvPr>
            <p:ph idx="1"/>
          </p:nvPr>
        </p:nvSpPr>
        <p:spPr>
          <a:xfrm>
            <a:off x="1484311" y="1381125"/>
            <a:ext cx="10018713" cy="4067175"/>
          </a:xfrm>
        </p:spPr>
        <p:txBody>
          <a:bodyPr>
            <a:normAutofit/>
          </a:bodyPr>
          <a:lstStyle/>
          <a:p>
            <a:pPr marL="109728" indent="0">
              <a:buNone/>
            </a:pPr>
            <a:r>
              <a:rPr lang="en-US" dirty="0"/>
              <a:t>The Customized Job Training (CJT) Program offers employers in need of a specific skillset for their workforce the opportunity to develop a customized job training program for new hires made through the PA CareerLink® Montgomery County pool of pre-screened candidates. </a:t>
            </a:r>
          </a:p>
          <a:p>
            <a:r>
              <a:rPr lang="en-US" dirty="0"/>
              <a:t>Same criteria as the OJT program applies, EXCEPT: </a:t>
            </a:r>
          </a:p>
          <a:p>
            <a:r>
              <a:rPr lang="en-US" dirty="0"/>
              <a:t>Employers select a qualified skills training provider to train the CJT program participants</a:t>
            </a:r>
          </a:p>
          <a:p>
            <a:r>
              <a:rPr lang="en-US" dirty="0"/>
              <a:t>Employers can be reimbursed for a portion of training costs </a:t>
            </a:r>
            <a:r>
              <a:rPr lang="en-US" u="sng" dirty="0"/>
              <a:t>and</a:t>
            </a:r>
            <a:r>
              <a:rPr lang="en-US" dirty="0"/>
              <a:t> wages</a:t>
            </a:r>
          </a:p>
        </p:txBody>
      </p:sp>
    </p:spTree>
    <p:extLst>
      <p:ext uri="{BB962C8B-B14F-4D97-AF65-F5344CB8AC3E}">
        <p14:creationId xmlns:p14="http://schemas.microsoft.com/office/powerpoint/2010/main" val="400118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B4C3-A863-4037-8414-563616FD0575}"/>
              </a:ext>
            </a:extLst>
          </p:cNvPr>
          <p:cNvSpPr>
            <a:spLocks noGrp="1"/>
          </p:cNvSpPr>
          <p:nvPr>
            <p:ph type="title"/>
          </p:nvPr>
        </p:nvSpPr>
        <p:spPr>
          <a:xfrm>
            <a:off x="1484311" y="685800"/>
            <a:ext cx="10018713" cy="695325"/>
          </a:xfrm>
        </p:spPr>
        <p:txBody>
          <a:bodyPr>
            <a:normAutofit/>
          </a:bodyPr>
          <a:lstStyle/>
          <a:p>
            <a:pPr algn="l"/>
            <a:r>
              <a:rPr lang="en-US" sz="3600" dirty="0"/>
              <a:t>Incumbent Worker Training (IWT)</a:t>
            </a:r>
          </a:p>
        </p:txBody>
      </p:sp>
      <p:sp>
        <p:nvSpPr>
          <p:cNvPr id="5" name="Content Placeholder 4">
            <a:extLst>
              <a:ext uri="{FF2B5EF4-FFF2-40B4-BE49-F238E27FC236}">
                <a16:creationId xmlns:a16="http://schemas.microsoft.com/office/drawing/2014/main" id="{AE56AF53-AF37-4B10-8176-B911B872572E}"/>
              </a:ext>
            </a:extLst>
          </p:cNvPr>
          <p:cNvSpPr>
            <a:spLocks noGrp="1"/>
          </p:cNvSpPr>
          <p:nvPr>
            <p:ph idx="1"/>
          </p:nvPr>
        </p:nvSpPr>
        <p:spPr>
          <a:xfrm>
            <a:off x="1484311" y="1381125"/>
            <a:ext cx="10018713" cy="4067175"/>
          </a:xfrm>
        </p:spPr>
        <p:txBody>
          <a:bodyPr>
            <a:normAutofit/>
          </a:bodyPr>
          <a:lstStyle/>
          <a:p>
            <a:pPr marL="109728" indent="0">
              <a:buNone/>
            </a:pPr>
            <a:r>
              <a:rPr lang="en-US" dirty="0"/>
              <a:t>The Incumbent Worker Training (IWT) Program may be able to reimburse eligible employers, under specific circumstances and when funding is available, a portion of the cost of training or retraining their current workforce. </a:t>
            </a:r>
          </a:p>
          <a:p>
            <a:pPr marL="452628" indent="-342900"/>
            <a:r>
              <a:rPr lang="en-US" dirty="0"/>
              <a:t>Available to current employees who have at least 6 months of tenure</a:t>
            </a:r>
          </a:p>
          <a:p>
            <a:pPr marL="452628" indent="-342900"/>
            <a:r>
              <a:rPr lang="en-US" dirty="0"/>
              <a:t>Anticipated outcomes include layoff aversion, termination prevention, skilled workforce retention, promotions, credentials and wage increases</a:t>
            </a:r>
          </a:p>
          <a:p>
            <a:pPr marL="452628" indent="-342900"/>
            <a:r>
              <a:rPr lang="en-US" dirty="0"/>
              <a:t>Reimbursement amounts vary depending on the size of the company</a:t>
            </a:r>
          </a:p>
        </p:txBody>
      </p:sp>
    </p:spTree>
    <p:extLst>
      <p:ext uri="{BB962C8B-B14F-4D97-AF65-F5344CB8AC3E}">
        <p14:creationId xmlns:p14="http://schemas.microsoft.com/office/powerpoint/2010/main" val="3182543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B4C3-A863-4037-8414-563616FD0575}"/>
              </a:ext>
            </a:extLst>
          </p:cNvPr>
          <p:cNvSpPr>
            <a:spLocks noGrp="1"/>
          </p:cNvSpPr>
          <p:nvPr>
            <p:ph type="title"/>
          </p:nvPr>
        </p:nvSpPr>
        <p:spPr>
          <a:xfrm>
            <a:off x="1484311" y="685800"/>
            <a:ext cx="10018713" cy="695325"/>
          </a:xfrm>
        </p:spPr>
        <p:txBody>
          <a:bodyPr>
            <a:normAutofit/>
          </a:bodyPr>
          <a:lstStyle/>
          <a:p>
            <a:pPr algn="l"/>
            <a:r>
              <a:rPr lang="en-US" sz="3600" dirty="0"/>
              <a:t>Apprenticeship &amp; Pre-Apprenticeship</a:t>
            </a:r>
          </a:p>
        </p:txBody>
      </p:sp>
      <p:sp>
        <p:nvSpPr>
          <p:cNvPr id="5" name="Content Placeholder 4">
            <a:extLst>
              <a:ext uri="{FF2B5EF4-FFF2-40B4-BE49-F238E27FC236}">
                <a16:creationId xmlns:a16="http://schemas.microsoft.com/office/drawing/2014/main" id="{AE56AF53-AF37-4B10-8176-B911B872572E}"/>
              </a:ext>
            </a:extLst>
          </p:cNvPr>
          <p:cNvSpPr>
            <a:spLocks noGrp="1"/>
          </p:cNvSpPr>
          <p:nvPr>
            <p:ph idx="1"/>
          </p:nvPr>
        </p:nvSpPr>
        <p:spPr>
          <a:xfrm>
            <a:off x="1484311" y="1381125"/>
            <a:ext cx="10018713" cy="4067175"/>
          </a:xfrm>
        </p:spPr>
        <p:txBody>
          <a:bodyPr>
            <a:normAutofit/>
          </a:bodyPr>
          <a:lstStyle/>
          <a:p>
            <a:pPr marL="109728" indent="0">
              <a:buNone/>
            </a:pPr>
            <a:r>
              <a:rPr lang="en-US" dirty="0"/>
              <a:t>Apprenticeship is an industry-driven, high-quality career pathway where employers invest in their current and future workforce through a combination of paid work experience or OJT, classroom instruction, and a portable, nationally-recognized credentials. </a:t>
            </a:r>
          </a:p>
          <a:p>
            <a:pPr marL="109728" indent="0">
              <a:buNone/>
            </a:pPr>
            <a:endParaRPr lang="en-US" dirty="0"/>
          </a:p>
          <a:p>
            <a:pPr marL="109728" indent="0">
              <a:buNone/>
            </a:pPr>
            <a:r>
              <a:rPr lang="en-US" dirty="0"/>
              <a:t>PA CareerLink® Montgomery County can assist employers in connecting to available resources to develop/register apprenticeships and use existing funding sources to offset expenses for eligible apprentices.</a:t>
            </a:r>
          </a:p>
        </p:txBody>
      </p:sp>
    </p:spTree>
    <p:extLst>
      <p:ext uri="{BB962C8B-B14F-4D97-AF65-F5344CB8AC3E}">
        <p14:creationId xmlns:p14="http://schemas.microsoft.com/office/powerpoint/2010/main" val="122051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B4C3-A863-4037-8414-563616FD0575}"/>
              </a:ext>
            </a:extLst>
          </p:cNvPr>
          <p:cNvSpPr>
            <a:spLocks noGrp="1"/>
          </p:cNvSpPr>
          <p:nvPr>
            <p:ph type="title"/>
          </p:nvPr>
        </p:nvSpPr>
        <p:spPr>
          <a:xfrm>
            <a:off x="1484311" y="685800"/>
            <a:ext cx="10018713" cy="695325"/>
          </a:xfrm>
        </p:spPr>
        <p:txBody>
          <a:bodyPr>
            <a:normAutofit fontScale="90000"/>
          </a:bodyPr>
          <a:lstStyle/>
          <a:p>
            <a:pPr algn="l"/>
            <a:r>
              <a:rPr lang="en-US" sz="3600" dirty="0"/>
              <a:t>PA CareerLink® Montgomery County</a:t>
            </a:r>
            <a:br>
              <a:rPr lang="en-US" sz="3600" dirty="0"/>
            </a:br>
            <a:r>
              <a:rPr lang="en-US" sz="3600" dirty="0"/>
              <a:t>Job Seeker Services</a:t>
            </a:r>
          </a:p>
        </p:txBody>
      </p:sp>
      <p:sp>
        <p:nvSpPr>
          <p:cNvPr id="5" name="Content Placeholder 4">
            <a:extLst>
              <a:ext uri="{FF2B5EF4-FFF2-40B4-BE49-F238E27FC236}">
                <a16:creationId xmlns:a16="http://schemas.microsoft.com/office/drawing/2014/main" id="{AE56AF53-AF37-4B10-8176-B911B872572E}"/>
              </a:ext>
            </a:extLst>
          </p:cNvPr>
          <p:cNvSpPr>
            <a:spLocks noGrp="1"/>
          </p:cNvSpPr>
          <p:nvPr>
            <p:ph idx="1"/>
          </p:nvPr>
        </p:nvSpPr>
        <p:spPr>
          <a:xfrm>
            <a:off x="1484310" y="1704975"/>
            <a:ext cx="10018713" cy="4067175"/>
          </a:xfrm>
        </p:spPr>
        <p:txBody>
          <a:bodyPr>
            <a:normAutofit fontScale="92500" lnSpcReduction="20000"/>
          </a:bodyPr>
          <a:lstStyle/>
          <a:p>
            <a:r>
              <a:rPr lang="en-US" dirty="0"/>
              <a:t>Career Readiness &amp; Job Search Workshops (in-person and online)</a:t>
            </a:r>
          </a:p>
          <a:p>
            <a:r>
              <a:rPr lang="en-US" dirty="0"/>
              <a:t>PA CareerLink® System Enrollment</a:t>
            </a:r>
          </a:p>
          <a:p>
            <a:r>
              <a:rPr lang="en-US" dirty="0"/>
              <a:t>Career Counseling &amp; Access to Career Exploration Data, Career Interests &amp; Skills Assessments</a:t>
            </a:r>
          </a:p>
          <a:p>
            <a:r>
              <a:rPr lang="en-US" dirty="0"/>
              <a:t>High School Equivalency Preparation &amp; Examination Referral</a:t>
            </a:r>
          </a:p>
          <a:p>
            <a:r>
              <a:rPr lang="en-US" dirty="0"/>
              <a:t>Financial assistance with occupational skills training opportunities</a:t>
            </a:r>
          </a:p>
          <a:p>
            <a:r>
              <a:rPr lang="en-US" dirty="0"/>
              <a:t>Barrier Remediation Assistance</a:t>
            </a:r>
          </a:p>
          <a:p>
            <a:r>
              <a:rPr lang="en-US" dirty="0"/>
              <a:t>Information on Training Providers</a:t>
            </a:r>
          </a:p>
          <a:p>
            <a:r>
              <a:rPr lang="en-US" dirty="0"/>
              <a:t>Unemployment Compensation (UC) General Assistance</a:t>
            </a:r>
          </a:p>
          <a:p>
            <a:r>
              <a:rPr lang="en-US" dirty="0"/>
              <a:t>Access to the Career Resource Center</a:t>
            </a:r>
          </a:p>
          <a:p>
            <a:pPr marL="0" indent="0" algn="ctr">
              <a:lnSpc>
                <a:spcPct val="120000"/>
              </a:lnSpc>
              <a:spcBef>
                <a:spcPts val="0"/>
              </a:spcBef>
              <a:spcAft>
                <a:spcPts val="0"/>
              </a:spcAft>
              <a:buNone/>
            </a:pPr>
            <a:endParaRPr lang="en-US" dirty="0"/>
          </a:p>
        </p:txBody>
      </p:sp>
    </p:spTree>
    <p:extLst>
      <p:ext uri="{BB962C8B-B14F-4D97-AF65-F5344CB8AC3E}">
        <p14:creationId xmlns:p14="http://schemas.microsoft.com/office/powerpoint/2010/main" val="3609410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B4C3-A863-4037-8414-563616FD0575}"/>
              </a:ext>
            </a:extLst>
          </p:cNvPr>
          <p:cNvSpPr>
            <a:spLocks noGrp="1"/>
          </p:cNvSpPr>
          <p:nvPr>
            <p:ph type="title"/>
          </p:nvPr>
        </p:nvSpPr>
        <p:spPr>
          <a:xfrm>
            <a:off x="1484311" y="685800"/>
            <a:ext cx="10018713" cy="695325"/>
          </a:xfrm>
        </p:spPr>
        <p:txBody>
          <a:bodyPr>
            <a:normAutofit/>
          </a:bodyPr>
          <a:lstStyle/>
          <a:p>
            <a:pPr algn="l"/>
            <a:r>
              <a:rPr lang="en-US" sz="3600" dirty="0"/>
              <a:t>Additional Workforce Programming </a:t>
            </a:r>
          </a:p>
        </p:txBody>
      </p:sp>
      <p:sp>
        <p:nvSpPr>
          <p:cNvPr id="5" name="Content Placeholder 4">
            <a:extLst>
              <a:ext uri="{FF2B5EF4-FFF2-40B4-BE49-F238E27FC236}">
                <a16:creationId xmlns:a16="http://schemas.microsoft.com/office/drawing/2014/main" id="{AE56AF53-AF37-4B10-8176-B911B872572E}"/>
              </a:ext>
            </a:extLst>
          </p:cNvPr>
          <p:cNvSpPr>
            <a:spLocks noGrp="1"/>
          </p:cNvSpPr>
          <p:nvPr>
            <p:ph idx="1"/>
          </p:nvPr>
        </p:nvSpPr>
        <p:spPr>
          <a:xfrm>
            <a:off x="1484311" y="1381125"/>
            <a:ext cx="10018713" cy="4533900"/>
          </a:xfrm>
        </p:spPr>
        <p:txBody>
          <a:bodyPr>
            <a:normAutofit/>
          </a:bodyPr>
          <a:lstStyle/>
          <a:p>
            <a:pPr marL="109728" indent="0" algn="ctr">
              <a:buNone/>
            </a:pPr>
            <a:r>
              <a:rPr lang="en-US" u="sng" dirty="0"/>
              <a:t>Youth &amp; Young Adults (Ages 14-24) | MontcoWorks*NOW</a:t>
            </a:r>
          </a:p>
          <a:p>
            <a:pPr marL="0" indent="0" algn="ctr">
              <a:buNone/>
            </a:pPr>
            <a:r>
              <a:rPr lang="en-US" sz="2000" dirty="0">
                <a:latin typeface="Calibri" panose="020F0502020204030204" pitchFamily="34" charset="0"/>
                <a:sym typeface="Wingdings"/>
              </a:rPr>
              <a:t> </a:t>
            </a:r>
            <a:r>
              <a:rPr lang="en-US" sz="2000" dirty="0">
                <a:latin typeface="Calibri" panose="020F0502020204030204" pitchFamily="34" charset="0"/>
              </a:rPr>
              <a:t>Apprenticeships </a:t>
            </a:r>
            <a:r>
              <a:rPr lang="en-US" sz="2000" dirty="0">
                <a:latin typeface="Calibri" panose="020F0502020204030204" pitchFamily="34" charset="0"/>
                <a:sym typeface="Wingdings"/>
              </a:rPr>
              <a:t> Mentorships/Internships  Summer Work Experience  Occupational Skills Certifications  Workplace Readiness Workshops  HSE Preparation &amp; Examination  College &amp; Advancement Training Prep   Career Pathways Expos  Career Counseling</a:t>
            </a:r>
            <a:br>
              <a:rPr lang="en-US" dirty="0">
                <a:latin typeface="Calibri" panose="020F0502020204030204" pitchFamily="34" charset="0"/>
                <a:sym typeface="Wingdings"/>
              </a:rPr>
            </a:br>
            <a:r>
              <a:rPr lang="en-US" sz="1800" dirty="0">
                <a:latin typeface="Calibri" panose="020F0502020204030204" pitchFamily="34" charset="0"/>
                <a:sym typeface="Wingdings"/>
              </a:rPr>
              <a:t>Montgomery County Intermediate Unit | 2 W Lafayette St, Norristown, PA 19401 | (484) 416-6800</a:t>
            </a:r>
            <a:br>
              <a:rPr lang="en-US" sz="1800" dirty="0">
                <a:latin typeface="Calibri" panose="020F0502020204030204" pitchFamily="34" charset="0"/>
                <a:sym typeface="Wingdings"/>
              </a:rPr>
            </a:br>
            <a:endParaRPr lang="en-US" sz="1800" dirty="0">
              <a:latin typeface="Calibri" panose="020F0502020204030204" pitchFamily="34" charset="0"/>
              <a:sym typeface="Wingdings"/>
            </a:endParaRPr>
          </a:p>
          <a:p>
            <a:pPr marL="109728" indent="0" algn="ctr">
              <a:buNone/>
            </a:pPr>
            <a:r>
              <a:rPr lang="en-US" u="sng" dirty="0"/>
              <a:t>Employment Advancement &amp; Retention Network (EARN)</a:t>
            </a:r>
          </a:p>
          <a:p>
            <a:pPr marL="109728" indent="0">
              <a:buNone/>
            </a:pPr>
            <a:r>
              <a:rPr lang="en-US" sz="2000" dirty="0"/>
              <a:t>The EARN Program is funded by the Pennsylvania Department of Human Services through TANF (Temporary Assistance for Needy Families). Participants must be referred to this program by the County Assistance Office to receive job search assistance, guidance and support services.</a:t>
            </a:r>
            <a:br>
              <a:rPr lang="en-US" dirty="0"/>
            </a:br>
            <a:r>
              <a:rPr lang="en-US" sz="1800" dirty="0"/>
              <a:t>Montgomery County Human Services Center | 1430 Dekalb St, Norristown, PA 19401 | (610) 278-5026</a:t>
            </a:r>
            <a:endParaRPr lang="en-US" dirty="0"/>
          </a:p>
        </p:txBody>
      </p:sp>
    </p:spTree>
    <p:extLst>
      <p:ext uri="{BB962C8B-B14F-4D97-AF65-F5344CB8AC3E}">
        <p14:creationId xmlns:p14="http://schemas.microsoft.com/office/powerpoint/2010/main" val="1482806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B4C3-A863-4037-8414-563616FD0575}"/>
              </a:ext>
            </a:extLst>
          </p:cNvPr>
          <p:cNvSpPr>
            <a:spLocks noGrp="1"/>
          </p:cNvSpPr>
          <p:nvPr>
            <p:ph type="title"/>
          </p:nvPr>
        </p:nvSpPr>
        <p:spPr>
          <a:xfrm>
            <a:off x="1484311" y="685800"/>
            <a:ext cx="10018713" cy="695325"/>
          </a:xfrm>
        </p:spPr>
        <p:txBody>
          <a:bodyPr>
            <a:normAutofit/>
          </a:bodyPr>
          <a:lstStyle/>
          <a:p>
            <a:pPr algn="l"/>
            <a:r>
              <a:rPr lang="en-US" sz="3600" dirty="0"/>
              <a:t>Connect with the Business Services Team</a:t>
            </a:r>
          </a:p>
        </p:txBody>
      </p:sp>
      <p:sp>
        <p:nvSpPr>
          <p:cNvPr id="5" name="Content Placeholder 4">
            <a:extLst>
              <a:ext uri="{FF2B5EF4-FFF2-40B4-BE49-F238E27FC236}">
                <a16:creationId xmlns:a16="http://schemas.microsoft.com/office/drawing/2014/main" id="{AE56AF53-AF37-4B10-8176-B911B872572E}"/>
              </a:ext>
            </a:extLst>
          </p:cNvPr>
          <p:cNvSpPr>
            <a:spLocks noGrp="1"/>
          </p:cNvSpPr>
          <p:nvPr>
            <p:ph idx="1"/>
          </p:nvPr>
        </p:nvSpPr>
        <p:spPr>
          <a:xfrm>
            <a:off x="1484311" y="1381125"/>
            <a:ext cx="10018713" cy="4067175"/>
          </a:xfrm>
        </p:spPr>
        <p:txBody>
          <a:bodyPr>
            <a:normAutofit/>
          </a:bodyPr>
          <a:lstStyle/>
          <a:p>
            <a:pPr marL="452628" indent="-342900"/>
            <a:r>
              <a:rPr lang="en-US" dirty="0"/>
              <a:t>Complete an Employer Services Request by registering an Employer Profile with the PA CareerLink® by visiting </a:t>
            </a:r>
            <a:r>
              <a:rPr lang="en-US" dirty="0">
                <a:solidFill>
                  <a:schemeClr val="accent6"/>
                </a:solidFill>
                <a:hlinkClick r:id="rId2">
                  <a:extLst>
                    <a:ext uri="{A12FA001-AC4F-418D-AE19-62706E023703}">
                      <ahyp:hlinkClr xmlns:ahyp="http://schemas.microsoft.com/office/drawing/2018/hyperlinkcolor" val="tx"/>
                    </a:ext>
                  </a:extLst>
                </a:hlinkClick>
              </a:rPr>
              <a:t>www.pacareerlink.pa.gov</a:t>
            </a:r>
            <a:endParaRPr lang="en-US" dirty="0">
              <a:solidFill>
                <a:schemeClr val="accent6"/>
              </a:solidFill>
            </a:endParaRPr>
          </a:p>
          <a:p>
            <a:pPr marL="452628" indent="-342900"/>
            <a:r>
              <a:rPr lang="en-US" dirty="0"/>
              <a:t>Contact Steve Russell, Business Services Supervisor</a:t>
            </a:r>
            <a:br>
              <a:rPr lang="en-US" dirty="0"/>
            </a:br>
            <a:r>
              <a:rPr lang="en-US" dirty="0"/>
              <a:t>(610) 270-3429 x6142</a:t>
            </a:r>
            <a:br>
              <a:rPr lang="en-US" dirty="0"/>
            </a:br>
            <a:r>
              <a:rPr lang="en-US" dirty="0">
                <a:solidFill>
                  <a:schemeClr val="accent6"/>
                </a:solidFill>
                <a:hlinkClick r:id="rId3">
                  <a:extLst>
                    <a:ext uri="{A12FA001-AC4F-418D-AE19-62706E023703}">
                      <ahyp:hlinkClr xmlns:ahyp="http://schemas.microsoft.com/office/drawing/2018/hyperlinkcolor" val="tx"/>
                    </a:ext>
                  </a:extLst>
                </a:hlinkClick>
              </a:rPr>
              <a:t>Srussell@montcopa.org</a:t>
            </a:r>
            <a:endParaRPr lang="en-US" dirty="0">
              <a:solidFill>
                <a:schemeClr val="accent6"/>
              </a:solidFill>
            </a:endParaRPr>
          </a:p>
          <a:p>
            <a:pPr marL="452628" indent="-342900"/>
            <a:r>
              <a:rPr lang="en-US" dirty="0"/>
              <a:t>Listen to the BST’s podcast series, “Career Pathways with PA CareerLink® Montgomery County”, on Spotify </a:t>
            </a:r>
            <a:r>
              <a:rPr lang="en-US" dirty="0">
                <a:solidFill>
                  <a:schemeClr val="accent6"/>
                </a:solidFill>
                <a:hlinkClick r:id="rId4">
                  <a:extLst>
                    <a:ext uri="{A12FA001-AC4F-418D-AE19-62706E023703}">
                      <ahyp:hlinkClr xmlns:ahyp="http://schemas.microsoft.com/office/drawing/2018/hyperlinkcolor" val="tx"/>
                    </a:ext>
                  </a:extLst>
                </a:hlinkClick>
              </a:rPr>
              <a:t>http://bit.ly/CPwithPACL</a:t>
            </a:r>
            <a:r>
              <a:rPr lang="en-US" dirty="0">
                <a:solidFill>
                  <a:schemeClr val="accent6"/>
                </a:solidFill>
              </a:rPr>
              <a:t> </a:t>
            </a:r>
          </a:p>
        </p:txBody>
      </p:sp>
    </p:spTree>
    <p:extLst>
      <p:ext uri="{BB962C8B-B14F-4D97-AF65-F5344CB8AC3E}">
        <p14:creationId xmlns:p14="http://schemas.microsoft.com/office/powerpoint/2010/main" val="4020065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B4C3-A863-4037-8414-563616FD0575}"/>
              </a:ext>
            </a:extLst>
          </p:cNvPr>
          <p:cNvSpPr>
            <a:spLocks noGrp="1"/>
          </p:cNvSpPr>
          <p:nvPr>
            <p:ph type="title"/>
          </p:nvPr>
        </p:nvSpPr>
        <p:spPr>
          <a:xfrm>
            <a:off x="1493833" y="524511"/>
            <a:ext cx="10018713" cy="695325"/>
          </a:xfrm>
        </p:spPr>
        <p:txBody>
          <a:bodyPr>
            <a:normAutofit/>
          </a:bodyPr>
          <a:lstStyle/>
          <a:p>
            <a:pPr algn="l"/>
            <a:r>
              <a:rPr lang="en-US" sz="3600" dirty="0"/>
              <a:t>Local Area Unemployment Statistics (LAUS) </a:t>
            </a:r>
            <a:r>
              <a:rPr lang="en-US" sz="1400" dirty="0"/>
              <a:t>*as of 6/1/21</a:t>
            </a:r>
            <a:endParaRPr lang="en-US" sz="3600" dirty="0"/>
          </a:p>
        </p:txBody>
      </p:sp>
      <p:graphicFrame>
        <p:nvGraphicFramePr>
          <p:cNvPr id="8" name="Table 8">
            <a:extLst>
              <a:ext uri="{FF2B5EF4-FFF2-40B4-BE49-F238E27FC236}">
                <a16:creationId xmlns:a16="http://schemas.microsoft.com/office/drawing/2014/main" id="{DB9EFB39-D34F-446C-A96E-39401B1D4312}"/>
              </a:ext>
            </a:extLst>
          </p:cNvPr>
          <p:cNvGraphicFramePr>
            <a:graphicFrameLocks noGrp="1"/>
          </p:cNvGraphicFramePr>
          <p:nvPr>
            <p:ph idx="1"/>
            <p:extLst>
              <p:ext uri="{D42A27DB-BD31-4B8C-83A1-F6EECF244321}">
                <p14:modId xmlns:p14="http://schemas.microsoft.com/office/powerpoint/2010/main" val="96995935"/>
              </p:ext>
            </p:extLst>
          </p:nvPr>
        </p:nvGraphicFramePr>
        <p:xfrm>
          <a:off x="1748634" y="1310323"/>
          <a:ext cx="10018710" cy="1341120"/>
        </p:xfrm>
        <a:graphic>
          <a:graphicData uri="http://schemas.openxmlformats.org/drawingml/2006/table">
            <a:tbl>
              <a:tblPr firstRow="1" bandRow="1">
                <a:effectLst>
                  <a:outerShdw blurRad="63500" sx="102000" sy="102000" algn="ctr" rotWithShape="0">
                    <a:prstClr val="black">
                      <a:alpha val="40000"/>
                    </a:prstClr>
                  </a:outerShdw>
                </a:effectLst>
                <a:tableStyleId>{08FB837D-C827-4EFA-A057-4D05807E0F7C}</a:tableStyleId>
              </a:tblPr>
              <a:tblGrid>
                <a:gridCol w="2003742">
                  <a:extLst>
                    <a:ext uri="{9D8B030D-6E8A-4147-A177-3AD203B41FA5}">
                      <a16:colId xmlns:a16="http://schemas.microsoft.com/office/drawing/2014/main" val="3224945745"/>
                    </a:ext>
                  </a:extLst>
                </a:gridCol>
                <a:gridCol w="1445897">
                  <a:extLst>
                    <a:ext uri="{9D8B030D-6E8A-4147-A177-3AD203B41FA5}">
                      <a16:colId xmlns:a16="http://schemas.microsoft.com/office/drawing/2014/main" val="3272253614"/>
                    </a:ext>
                  </a:extLst>
                </a:gridCol>
                <a:gridCol w="1476375">
                  <a:extLst>
                    <a:ext uri="{9D8B030D-6E8A-4147-A177-3AD203B41FA5}">
                      <a16:colId xmlns:a16="http://schemas.microsoft.com/office/drawing/2014/main" val="3604958721"/>
                    </a:ext>
                  </a:extLst>
                </a:gridCol>
                <a:gridCol w="1543050">
                  <a:extLst>
                    <a:ext uri="{9D8B030D-6E8A-4147-A177-3AD203B41FA5}">
                      <a16:colId xmlns:a16="http://schemas.microsoft.com/office/drawing/2014/main" val="1958218435"/>
                    </a:ext>
                  </a:extLst>
                </a:gridCol>
                <a:gridCol w="3549646">
                  <a:extLst>
                    <a:ext uri="{9D8B030D-6E8A-4147-A177-3AD203B41FA5}">
                      <a16:colId xmlns:a16="http://schemas.microsoft.com/office/drawing/2014/main" val="3706184500"/>
                    </a:ext>
                  </a:extLst>
                </a:gridCol>
              </a:tblGrid>
              <a:tr h="308213">
                <a:tc>
                  <a:txBody>
                    <a:bodyPr/>
                    <a:lstStyle/>
                    <a:p>
                      <a:endParaRPr lang="en-US" sz="1600" dirty="0"/>
                    </a:p>
                  </a:txBody>
                  <a:tcPr anchor="ctr"/>
                </a:tc>
                <a:tc>
                  <a:txBody>
                    <a:bodyPr/>
                    <a:lstStyle/>
                    <a:p>
                      <a:r>
                        <a:rPr lang="en-US" sz="1600"/>
                        <a:t>Labor Force</a:t>
                      </a:r>
                    </a:p>
                  </a:txBody>
                  <a:tcPr anchor="ctr"/>
                </a:tc>
                <a:tc>
                  <a:txBody>
                    <a:bodyPr/>
                    <a:lstStyle/>
                    <a:p>
                      <a:r>
                        <a:rPr lang="en-US" sz="1600" dirty="0"/>
                        <a:t>Employed</a:t>
                      </a:r>
                    </a:p>
                  </a:txBody>
                  <a:tcPr anchor="ctr"/>
                </a:tc>
                <a:tc>
                  <a:txBody>
                    <a:bodyPr/>
                    <a:lstStyle/>
                    <a:p>
                      <a:r>
                        <a:rPr lang="en-US" sz="1600"/>
                        <a:t>Unemployed</a:t>
                      </a:r>
                    </a:p>
                  </a:txBody>
                  <a:tcPr anchor="ctr"/>
                </a:tc>
                <a:tc>
                  <a:txBody>
                    <a:bodyPr/>
                    <a:lstStyle/>
                    <a:p>
                      <a:pPr algn="ctr"/>
                      <a:r>
                        <a:rPr lang="en-US" sz="1600" dirty="0"/>
                        <a:t>Unemployment Rate</a:t>
                      </a:r>
                    </a:p>
                  </a:txBody>
                  <a:tcPr anchor="ctr"/>
                </a:tc>
                <a:extLst>
                  <a:ext uri="{0D108BD9-81ED-4DB2-BD59-A6C34878D82A}">
                    <a16:rowId xmlns:a16="http://schemas.microsoft.com/office/drawing/2014/main" val="525810804"/>
                  </a:ext>
                </a:extLst>
              </a:tr>
              <a:tr h="308213">
                <a:tc>
                  <a:txBody>
                    <a:bodyPr/>
                    <a:lstStyle/>
                    <a:p>
                      <a:r>
                        <a:rPr lang="en-US" sz="1600"/>
                        <a:t>MontCo</a:t>
                      </a:r>
                    </a:p>
                  </a:txBody>
                  <a:tcPr anchor="ctr"/>
                </a:tc>
                <a:tc>
                  <a:txBody>
                    <a:bodyPr/>
                    <a:lstStyle/>
                    <a:p>
                      <a:r>
                        <a:rPr lang="en-US" sz="1600"/>
                        <a:t>442,900</a:t>
                      </a:r>
                    </a:p>
                  </a:txBody>
                  <a:tcPr anchor="ctr"/>
                </a:tc>
                <a:tc>
                  <a:txBody>
                    <a:bodyPr/>
                    <a:lstStyle/>
                    <a:p>
                      <a:r>
                        <a:rPr lang="en-US" sz="1600"/>
                        <a:t>420,100</a:t>
                      </a:r>
                    </a:p>
                  </a:txBody>
                  <a:tcPr anchor="ctr"/>
                </a:tc>
                <a:tc>
                  <a:txBody>
                    <a:bodyPr/>
                    <a:lstStyle/>
                    <a:p>
                      <a:r>
                        <a:rPr lang="en-US" sz="1600"/>
                        <a:t>22,800</a:t>
                      </a:r>
                    </a:p>
                  </a:txBody>
                  <a:tcPr anchor="ctr"/>
                </a:tc>
                <a:tc>
                  <a:txBody>
                    <a:bodyPr/>
                    <a:lstStyle/>
                    <a:p>
                      <a:pPr algn="ctr"/>
                      <a:r>
                        <a:rPr lang="en-US" sz="1600"/>
                        <a:t>5.2%</a:t>
                      </a:r>
                    </a:p>
                  </a:txBody>
                  <a:tcPr anchor="ctr"/>
                </a:tc>
                <a:extLst>
                  <a:ext uri="{0D108BD9-81ED-4DB2-BD59-A6C34878D82A}">
                    <a16:rowId xmlns:a16="http://schemas.microsoft.com/office/drawing/2014/main" val="2137776025"/>
                  </a:ext>
                </a:extLst>
              </a:tr>
              <a:tr h="308213">
                <a:tc>
                  <a:txBody>
                    <a:bodyPr/>
                    <a:lstStyle/>
                    <a:p>
                      <a:r>
                        <a:rPr lang="en-US" sz="1600"/>
                        <a:t>Pennsylvania</a:t>
                      </a:r>
                    </a:p>
                  </a:txBody>
                  <a:tcPr anchor="ctr"/>
                </a:tc>
                <a:tc>
                  <a:txBody>
                    <a:bodyPr/>
                    <a:lstStyle/>
                    <a:p>
                      <a:r>
                        <a:rPr lang="en-US" sz="1600"/>
                        <a:t>6,338,000</a:t>
                      </a:r>
                    </a:p>
                  </a:txBody>
                  <a:tcPr anchor="ctr"/>
                </a:tc>
                <a:tc>
                  <a:txBody>
                    <a:bodyPr/>
                    <a:lstStyle/>
                    <a:p>
                      <a:r>
                        <a:rPr lang="en-US" sz="1600"/>
                        <a:t>5,872,000</a:t>
                      </a:r>
                    </a:p>
                  </a:txBody>
                  <a:tcPr anchor="ctr"/>
                </a:tc>
                <a:tc>
                  <a:txBody>
                    <a:bodyPr/>
                    <a:lstStyle/>
                    <a:p>
                      <a:r>
                        <a:rPr lang="en-US" sz="1600"/>
                        <a:t>466,000</a:t>
                      </a:r>
                    </a:p>
                  </a:txBody>
                  <a:tcPr anchor="ctr"/>
                </a:tc>
                <a:tc>
                  <a:txBody>
                    <a:bodyPr/>
                    <a:lstStyle/>
                    <a:p>
                      <a:pPr algn="ctr"/>
                      <a:r>
                        <a:rPr lang="en-US" sz="1600"/>
                        <a:t>7.4%</a:t>
                      </a:r>
                    </a:p>
                  </a:txBody>
                  <a:tcPr anchor="ctr"/>
                </a:tc>
                <a:extLst>
                  <a:ext uri="{0D108BD9-81ED-4DB2-BD59-A6C34878D82A}">
                    <a16:rowId xmlns:a16="http://schemas.microsoft.com/office/drawing/2014/main" val="2155764789"/>
                  </a:ext>
                </a:extLst>
              </a:tr>
              <a:tr h="308213">
                <a:tc>
                  <a:txBody>
                    <a:bodyPr/>
                    <a:lstStyle/>
                    <a:p>
                      <a:r>
                        <a:rPr lang="en-US" sz="1600"/>
                        <a:t>United States</a:t>
                      </a:r>
                    </a:p>
                  </a:txBody>
                  <a:tcPr anchor="ctr"/>
                </a:tc>
                <a:tc>
                  <a:txBody>
                    <a:bodyPr/>
                    <a:lstStyle/>
                    <a:p>
                      <a:r>
                        <a:rPr lang="en-US" sz="1600"/>
                        <a:t>160,988,000</a:t>
                      </a:r>
                    </a:p>
                  </a:txBody>
                  <a:tcPr anchor="ctr"/>
                </a:tc>
                <a:tc>
                  <a:txBody>
                    <a:bodyPr/>
                    <a:lstStyle/>
                    <a:p>
                      <a:r>
                        <a:rPr lang="en-US" sz="1600"/>
                        <a:t>151,176,000</a:t>
                      </a:r>
                    </a:p>
                  </a:txBody>
                  <a:tcPr anchor="ctr"/>
                </a:tc>
                <a:tc>
                  <a:txBody>
                    <a:bodyPr/>
                    <a:lstStyle/>
                    <a:p>
                      <a:r>
                        <a:rPr lang="en-US" sz="1600"/>
                        <a:t>9,812,000</a:t>
                      </a:r>
                    </a:p>
                  </a:txBody>
                  <a:tcPr anchor="ctr"/>
                </a:tc>
                <a:tc>
                  <a:txBody>
                    <a:bodyPr/>
                    <a:lstStyle/>
                    <a:p>
                      <a:pPr algn="ctr"/>
                      <a:r>
                        <a:rPr lang="en-US" sz="1600" dirty="0"/>
                        <a:t>6.1%</a:t>
                      </a:r>
                    </a:p>
                  </a:txBody>
                  <a:tcPr anchor="ctr"/>
                </a:tc>
                <a:extLst>
                  <a:ext uri="{0D108BD9-81ED-4DB2-BD59-A6C34878D82A}">
                    <a16:rowId xmlns:a16="http://schemas.microsoft.com/office/drawing/2014/main" val="325048426"/>
                  </a:ext>
                </a:extLst>
              </a:tr>
            </a:tbl>
          </a:graphicData>
        </a:graphic>
      </p:graphicFrame>
      <p:graphicFrame>
        <p:nvGraphicFramePr>
          <p:cNvPr id="10" name="Table 10">
            <a:extLst>
              <a:ext uri="{FF2B5EF4-FFF2-40B4-BE49-F238E27FC236}">
                <a16:creationId xmlns:a16="http://schemas.microsoft.com/office/drawing/2014/main" id="{B7118FD5-B630-40DD-8685-FC229FFF4014}"/>
              </a:ext>
            </a:extLst>
          </p:cNvPr>
          <p:cNvGraphicFramePr>
            <a:graphicFrameLocks noGrp="1"/>
          </p:cNvGraphicFramePr>
          <p:nvPr>
            <p:extLst>
              <p:ext uri="{D42A27DB-BD31-4B8C-83A1-F6EECF244321}">
                <p14:modId xmlns:p14="http://schemas.microsoft.com/office/powerpoint/2010/main" val="3347624736"/>
              </p:ext>
            </p:extLst>
          </p:nvPr>
        </p:nvGraphicFramePr>
        <p:xfrm>
          <a:off x="2693990" y="2741930"/>
          <a:ext cx="8127999" cy="3962400"/>
        </p:xfrm>
        <a:graphic>
          <a:graphicData uri="http://schemas.openxmlformats.org/drawingml/2006/table">
            <a:tbl>
              <a:tblPr firstRow="1" bandRow="1">
                <a:effectLst>
                  <a:outerShdw blurRad="63500" sx="102000" sy="102000" algn="ctr" rotWithShape="0">
                    <a:prstClr val="black">
                      <a:alpha val="40000"/>
                    </a:prstClr>
                  </a:outerShdw>
                </a:effectLst>
                <a:tableStyleId>{08FB837D-C827-4EFA-A057-4D05807E0F7C}</a:tableStyleId>
              </a:tblPr>
              <a:tblGrid>
                <a:gridCol w="2940050">
                  <a:extLst>
                    <a:ext uri="{9D8B030D-6E8A-4147-A177-3AD203B41FA5}">
                      <a16:colId xmlns:a16="http://schemas.microsoft.com/office/drawing/2014/main" val="1399803907"/>
                    </a:ext>
                  </a:extLst>
                </a:gridCol>
                <a:gridCol w="2733675">
                  <a:extLst>
                    <a:ext uri="{9D8B030D-6E8A-4147-A177-3AD203B41FA5}">
                      <a16:colId xmlns:a16="http://schemas.microsoft.com/office/drawing/2014/main" val="1629738017"/>
                    </a:ext>
                  </a:extLst>
                </a:gridCol>
                <a:gridCol w="2454274">
                  <a:extLst>
                    <a:ext uri="{9D8B030D-6E8A-4147-A177-3AD203B41FA5}">
                      <a16:colId xmlns:a16="http://schemas.microsoft.com/office/drawing/2014/main" val="1484075333"/>
                    </a:ext>
                  </a:extLst>
                </a:gridCol>
              </a:tblGrid>
              <a:tr h="285115">
                <a:tc>
                  <a:txBody>
                    <a:bodyPr/>
                    <a:lstStyle/>
                    <a:p>
                      <a:pPr algn="ctr"/>
                      <a:r>
                        <a:rPr lang="en-US" sz="1400" dirty="0"/>
                        <a:t>Municipality</a:t>
                      </a:r>
                    </a:p>
                  </a:txBody>
                  <a:tcPr anchor="ctr"/>
                </a:tc>
                <a:tc>
                  <a:txBody>
                    <a:bodyPr/>
                    <a:lstStyle/>
                    <a:p>
                      <a:r>
                        <a:rPr lang="en-US" sz="1400"/>
                        <a:t>Unemployed Residents</a:t>
                      </a:r>
                    </a:p>
                  </a:txBody>
                  <a:tcPr anchor="ctr"/>
                </a:tc>
                <a:tc>
                  <a:txBody>
                    <a:bodyPr/>
                    <a:lstStyle/>
                    <a:p>
                      <a:r>
                        <a:rPr lang="en-US" sz="1400"/>
                        <a:t>Unemployment Rate</a:t>
                      </a:r>
                    </a:p>
                  </a:txBody>
                  <a:tcPr anchor="ctr"/>
                </a:tc>
                <a:extLst>
                  <a:ext uri="{0D108BD9-81ED-4DB2-BD59-A6C34878D82A}">
                    <a16:rowId xmlns:a16="http://schemas.microsoft.com/office/drawing/2014/main" val="3749481976"/>
                  </a:ext>
                </a:extLst>
              </a:tr>
              <a:tr h="285115">
                <a:tc>
                  <a:txBody>
                    <a:bodyPr/>
                    <a:lstStyle/>
                    <a:p>
                      <a:r>
                        <a:rPr lang="en-US" sz="1400" dirty="0"/>
                        <a:t>Abington Township</a:t>
                      </a:r>
                    </a:p>
                  </a:txBody>
                  <a:tcPr anchor="ctr"/>
                </a:tc>
                <a:tc>
                  <a:txBody>
                    <a:bodyPr/>
                    <a:lstStyle/>
                    <a:p>
                      <a:pPr algn="ctr"/>
                      <a:r>
                        <a:rPr lang="en-US" sz="1400"/>
                        <a:t>1,400</a:t>
                      </a:r>
                    </a:p>
                  </a:txBody>
                  <a:tcPr anchor="ctr"/>
                </a:tc>
                <a:tc>
                  <a:txBody>
                    <a:bodyPr/>
                    <a:lstStyle/>
                    <a:p>
                      <a:pPr algn="ctr"/>
                      <a:r>
                        <a:rPr lang="en-US" sz="1400"/>
                        <a:t>4.9%</a:t>
                      </a:r>
                    </a:p>
                  </a:txBody>
                  <a:tcPr anchor="ctr"/>
                </a:tc>
                <a:extLst>
                  <a:ext uri="{0D108BD9-81ED-4DB2-BD59-A6C34878D82A}">
                    <a16:rowId xmlns:a16="http://schemas.microsoft.com/office/drawing/2014/main" val="3982948463"/>
                  </a:ext>
                </a:extLst>
              </a:tr>
              <a:tr h="285115">
                <a:tc>
                  <a:txBody>
                    <a:bodyPr/>
                    <a:lstStyle/>
                    <a:p>
                      <a:r>
                        <a:rPr lang="en-US" sz="1400" dirty="0"/>
                        <a:t>Cheltenham Township</a:t>
                      </a:r>
                    </a:p>
                  </a:txBody>
                  <a:tcPr anchor="ctr"/>
                </a:tc>
                <a:tc>
                  <a:txBody>
                    <a:bodyPr/>
                    <a:lstStyle/>
                    <a:p>
                      <a:pPr algn="ctr"/>
                      <a:r>
                        <a:rPr lang="en-US" sz="1400"/>
                        <a:t>1,000</a:t>
                      </a:r>
                    </a:p>
                  </a:txBody>
                  <a:tcPr anchor="ctr"/>
                </a:tc>
                <a:tc>
                  <a:txBody>
                    <a:bodyPr/>
                    <a:lstStyle/>
                    <a:p>
                      <a:pPr algn="ctr"/>
                      <a:r>
                        <a:rPr lang="en-US" sz="1400"/>
                        <a:t>5.1%</a:t>
                      </a:r>
                    </a:p>
                  </a:txBody>
                  <a:tcPr anchor="ctr"/>
                </a:tc>
                <a:extLst>
                  <a:ext uri="{0D108BD9-81ED-4DB2-BD59-A6C34878D82A}">
                    <a16:rowId xmlns:a16="http://schemas.microsoft.com/office/drawing/2014/main" val="521112871"/>
                  </a:ext>
                </a:extLst>
              </a:tr>
              <a:tr h="285115">
                <a:tc>
                  <a:txBody>
                    <a:bodyPr/>
                    <a:lstStyle/>
                    <a:p>
                      <a:r>
                        <a:rPr lang="en-US" sz="1400" dirty="0"/>
                        <a:t>Horsham Township</a:t>
                      </a:r>
                    </a:p>
                  </a:txBody>
                  <a:tcPr anchor="ctr"/>
                </a:tc>
                <a:tc>
                  <a:txBody>
                    <a:bodyPr/>
                    <a:lstStyle/>
                    <a:p>
                      <a:pPr algn="ctr"/>
                      <a:r>
                        <a:rPr lang="en-US" sz="1400"/>
                        <a:t>600</a:t>
                      </a:r>
                    </a:p>
                  </a:txBody>
                  <a:tcPr anchor="ctr"/>
                </a:tc>
                <a:tc>
                  <a:txBody>
                    <a:bodyPr/>
                    <a:lstStyle/>
                    <a:p>
                      <a:pPr algn="ctr"/>
                      <a:r>
                        <a:rPr lang="en-US" sz="1400"/>
                        <a:t>4.3%</a:t>
                      </a:r>
                    </a:p>
                  </a:txBody>
                  <a:tcPr anchor="ctr"/>
                </a:tc>
                <a:extLst>
                  <a:ext uri="{0D108BD9-81ED-4DB2-BD59-A6C34878D82A}">
                    <a16:rowId xmlns:a16="http://schemas.microsoft.com/office/drawing/2014/main" val="3713998043"/>
                  </a:ext>
                </a:extLst>
              </a:tr>
              <a:tr h="285115">
                <a:tc>
                  <a:txBody>
                    <a:bodyPr/>
                    <a:lstStyle/>
                    <a:p>
                      <a:r>
                        <a:rPr lang="en-US" sz="1400" dirty="0"/>
                        <a:t>Lower Merion Township</a:t>
                      </a:r>
                    </a:p>
                  </a:txBody>
                  <a:tcPr anchor="ctr"/>
                </a:tc>
                <a:tc>
                  <a:txBody>
                    <a:bodyPr/>
                    <a:lstStyle/>
                    <a:p>
                      <a:pPr algn="ctr"/>
                      <a:r>
                        <a:rPr lang="en-US" sz="1400"/>
                        <a:t>1,000</a:t>
                      </a:r>
                    </a:p>
                  </a:txBody>
                  <a:tcPr anchor="ctr"/>
                </a:tc>
                <a:tc>
                  <a:txBody>
                    <a:bodyPr/>
                    <a:lstStyle/>
                    <a:p>
                      <a:pPr algn="ctr"/>
                      <a:r>
                        <a:rPr lang="en-US" sz="1400"/>
                        <a:t>3.5%</a:t>
                      </a:r>
                    </a:p>
                  </a:txBody>
                  <a:tcPr anchor="ctr"/>
                </a:tc>
                <a:extLst>
                  <a:ext uri="{0D108BD9-81ED-4DB2-BD59-A6C34878D82A}">
                    <a16:rowId xmlns:a16="http://schemas.microsoft.com/office/drawing/2014/main" val="1962478114"/>
                  </a:ext>
                </a:extLst>
              </a:tr>
              <a:tr h="285115">
                <a:tc>
                  <a:txBody>
                    <a:bodyPr/>
                    <a:lstStyle/>
                    <a:p>
                      <a:r>
                        <a:rPr lang="en-US" sz="1400" dirty="0"/>
                        <a:t>Lower Providence Township</a:t>
                      </a:r>
                    </a:p>
                  </a:txBody>
                  <a:tcPr anchor="ctr"/>
                </a:tc>
                <a:tc>
                  <a:txBody>
                    <a:bodyPr/>
                    <a:lstStyle/>
                    <a:p>
                      <a:pPr algn="ctr"/>
                      <a:r>
                        <a:rPr lang="en-US" sz="1400"/>
                        <a:t>600</a:t>
                      </a:r>
                    </a:p>
                  </a:txBody>
                  <a:tcPr anchor="ctr"/>
                </a:tc>
                <a:tc>
                  <a:txBody>
                    <a:bodyPr/>
                    <a:lstStyle/>
                    <a:p>
                      <a:pPr algn="ctr"/>
                      <a:r>
                        <a:rPr lang="en-US" sz="1400"/>
                        <a:t>4.4%</a:t>
                      </a:r>
                    </a:p>
                  </a:txBody>
                  <a:tcPr anchor="ctr"/>
                </a:tc>
                <a:extLst>
                  <a:ext uri="{0D108BD9-81ED-4DB2-BD59-A6C34878D82A}">
                    <a16:rowId xmlns:a16="http://schemas.microsoft.com/office/drawing/2014/main" val="2362653879"/>
                  </a:ext>
                </a:extLst>
              </a:tr>
              <a:tr h="285115">
                <a:tc>
                  <a:txBody>
                    <a:bodyPr/>
                    <a:lstStyle/>
                    <a:p>
                      <a:r>
                        <a:rPr lang="en-US" sz="1400"/>
                        <a:t>Montgomery Township</a:t>
                      </a:r>
                    </a:p>
                  </a:txBody>
                  <a:tcPr anchor="ctr"/>
                </a:tc>
                <a:tc>
                  <a:txBody>
                    <a:bodyPr/>
                    <a:lstStyle/>
                    <a:p>
                      <a:pPr algn="ctr"/>
                      <a:r>
                        <a:rPr lang="en-US" sz="1400"/>
                        <a:t>600</a:t>
                      </a:r>
                    </a:p>
                  </a:txBody>
                  <a:tcPr anchor="ctr"/>
                </a:tc>
                <a:tc>
                  <a:txBody>
                    <a:bodyPr/>
                    <a:lstStyle/>
                    <a:p>
                      <a:pPr algn="ctr"/>
                      <a:r>
                        <a:rPr lang="en-US" sz="1400"/>
                        <a:t>3.7%</a:t>
                      </a:r>
                    </a:p>
                  </a:txBody>
                  <a:tcPr anchor="ctr"/>
                </a:tc>
                <a:extLst>
                  <a:ext uri="{0D108BD9-81ED-4DB2-BD59-A6C34878D82A}">
                    <a16:rowId xmlns:a16="http://schemas.microsoft.com/office/drawing/2014/main" val="2815248151"/>
                  </a:ext>
                </a:extLst>
              </a:tr>
              <a:tr h="285115">
                <a:tc>
                  <a:txBody>
                    <a:bodyPr/>
                    <a:lstStyle/>
                    <a:p>
                      <a:r>
                        <a:rPr lang="en-US" sz="1400" dirty="0"/>
                        <a:t>Norristown Borough</a:t>
                      </a:r>
                    </a:p>
                  </a:txBody>
                  <a:tcPr anchor="ctr"/>
                </a:tc>
                <a:tc>
                  <a:txBody>
                    <a:bodyPr/>
                    <a:lstStyle/>
                    <a:p>
                      <a:pPr algn="ctr"/>
                      <a:r>
                        <a:rPr lang="en-US" sz="1400"/>
                        <a:t>1,300</a:t>
                      </a:r>
                    </a:p>
                  </a:txBody>
                  <a:tcPr anchor="ctr"/>
                </a:tc>
                <a:tc>
                  <a:txBody>
                    <a:bodyPr/>
                    <a:lstStyle/>
                    <a:p>
                      <a:pPr algn="ctr"/>
                      <a:r>
                        <a:rPr lang="en-US" sz="1400"/>
                        <a:t>7.3%</a:t>
                      </a:r>
                    </a:p>
                  </a:txBody>
                  <a:tcPr anchor="ctr"/>
                </a:tc>
                <a:extLst>
                  <a:ext uri="{0D108BD9-81ED-4DB2-BD59-A6C34878D82A}">
                    <a16:rowId xmlns:a16="http://schemas.microsoft.com/office/drawing/2014/main" val="663944240"/>
                  </a:ext>
                </a:extLst>
              </a:tr>
              <a:tr h="285115">
                <a:tc>
                  <a:txBody>
                    <a:bodyPr/>
                    <a:lstStyle/>
                    <a:p>
                      <a:r>
                        <a:rPr lang="en-US" sz="1400" dirty="0"/>
                        <a:t>Pottstown Borough</a:t>
                      </a:r>
                    </a:p>
                  </a:txBody>
                  <a:tcPr anchor="ctr"/>
                </a:tc>
                <a:tc>
                  <a:txBody>
                    <a:bodyPr/>
                    <a:lstStyle/>
                    <a:p>
                      <a:pPr algn="ctr"/>
                      <a:r>
                        <a:rPr lang="en-US" sz="1400"/>
                        <a:t>1,000</a:t>
                      </a:r>
                    </a:p>
                  </a:txBody>
                  <a:tcPr anchor="ctr"/>
                </a:tc>
                <a:tc>
                  <a:txBody>
                    <a:bodyPr/>
                    <a:lstStyle/>
                    <a:p>
                      <a:pPr algn="ctr"/>
                      <a:r>
                        <a:rPr lang="en-US" sz="1400"/>
                        <a:t>8.7%</a:t>
                      </a:r>
                    </a:p>
                  </a:txBody>
                  <a:tcPr anchor="ctr"/>
                </a:tc>
                <a:extLst>
                  <a:ext uri="{0D108BD9-81ED-4DB2-BD59-A6C34878D82A}">
                    <a16:rowId xmlns:a16="http://schemas.microsoft.com/office/drawing/2014/main" val="1586230728"/>
                  </a:ext>
                </a:extLst>
              </a:tr>
              <a:tr h="285115">
                <a:tc>
                  <a:txBody>
                    <a:bodyPr/>
                    <a:lstStyle/>
                    <a:p>
                      <a:r>
                        <a:rPr lang="en-US" sz="1400"/>
                        <a:t>Upper Dublin Township</a:t>
                      </a:r>
                    </a:p>
                  </a:txBody>
                  <a:tcPr anchor="ctr"/>
                </a:tc>
                <a:tc>
                  <a:txBody>
                    <a:bodyPr/>
                    <a:lstStyle/>
                    <a:p>
                      <a:pPr algn="ctr"/>
                      <a:r>
                        <a:rPr lang="en-US" sz="1400" dirty="0"/>
                        <a:t>600</a:t>
                      </a:r>
                    </a:p>
                  </a:txBody>
                  <a:tcPr anchor="ctr"/>
                </a:tc>
                <a:tc>
                  <a:txBody>
                    <a:bodyPr/>
                    <a:lstStyle/>
                    <a:p>
                      <a:pPr algn="ctr"/>
                      <a:r>
                        <a:rPr lang="en-US" sz="1400"/>
                        <a:t>4.1%</a:t>
                      </a:r>
                    </a:p>
                  </a:txBody>
                  <a:tcPr anchor="ctr"/>
                </a:tc>
                <a:extLst>
                  <a:ext uri="{0D108BD9-81ED-4DB2-BD59-A6C34878D82A}">
                    <a16:rowId xmlns:a16="http://schemas.microsoft.com/office/drawing/2014/main" val="2124668116"/>
                  </a:ext>
                </a:extLst>
              </a:tr>
              <a:tr h="285115">
                <a:tc>
                  <a:txBody>
                    <a:bodyPr/>
                    <a:lstStyle/>
                    <a:p>
                      <a:r>
                        <a:rPr lang="en-US" sz="1400"/>
                        <a:t>Upper Merion Township</a:t>
                      </a:r>
                    </a:p>
                  </a:txBody>
                  <a:tcPr anchor="ctr"/>
                </a:tc>
                <a:tc>
                  <a:txBody>
                    <a:bodyPr/>
                    <a:lstStyle/>
                    <a:p>
                      <a:pPr algn="ctr"/>
                      <a:r>
                        <a:rPr lang="en-US" sz="1400" dirty="0"/>
                        <a:t>800</a:t>
                      </a:r>
                    </a:p>
                  </a:txBody>
                  <a:tcPr anchor="ctr"/>
                </a:tc>
                <a:tc>
                  <a:txBody>
                    <a:bodyPr/>
                    <a:lstStyle/>
                    <a:p>
                      <a:pPr algn="ctr"/>
                      <a:r>
                        <a:rPr lang="en-US" sz="1400"/>
                        <a:t>4.2%</a:t>
                      </a:r>
                    </a:p>
                  </a:txBody>
                  <a:tcPr anchor="ctr"/>
                </a:tc>
                <a:extLst>
                  <a:ext uri="{0D108BD9-81ED-4DB2-BD59-A6C34878D82A}">
                    <a16:rowId xmlns:a16="http://schemas.microsoft.com/office/drawing/2014/main" val="1997014017"/>
                  </a:ext>
                </a:extLst>
              </a:tr>
              <a:tr h="285115">
                <a:tc>
                  <a:txBody>
                    <a:bodyPr/>
                    <a:lstStyle/>
                    <a:p>
                      <a:r>
                        <a:rPr lang="en-US" sz="1400"/>
                        <a:t>Upper Moreland Township</a:t>
                      </a:r>
                    </a:p>
                  </a:txBody>
                  <a:tcPr anchor="ctr"/>
                </a:tc>
                <a:tc>
                  <a:txBody>
                    <a:bodyPr/>
                    <a:lstStyle/>
                    <a:p>
                      <a:pPr algn="ctr"/>
                      <a:r>
                        <a:rPr lang="en-US" sz="1400" dirty="0"/>
                        <a:t>700</a:t>
                      </a:r>
                    </a:p>
                  </a:txBody>
                  <a:tcPr anchor="ctr"/>
                </a:tc>
                <a:tc>
                  <a:txBody>
                    <a:bodyPr/>
                    <a:lstStyle/>
                    <a:p>
                      <a:pPr algn="ctr"/>
                      <a:r>
                        <a:rPr lang="en-US" sz="1400" dirty="0"/>
                        <a:t>5.7%</a:t>
                      </a:r>
                    </a:p>
                  </a:txBody>
                  <a:tcPr anchor="ctr"/>
                </a:tc>
                <a:extLst>
                  <a:ext uri="{0D108BD9-81ED-4DB2-BD59-A6C34878D82A}">
                    <a16:rowId xmlns:a16="http://schemas.microsoft.com/office/drawing/2014/main" val="732316167"/>
                  </a:ext>
                </a:extLst>
              </a:tr>
              <a:tr h="285115">
                <a:tc>
                  <a:txBody>
                    <a:bodyPr/>
                    <a:lstStyle/>
                    <a:p>
                      <a:r>
                        <a:rPr lang="en-US" sz="1400"/>
                        <a:t>Upper Providence Township</a:t>
                      </a:r>
                    </a:p>
                  </a:txBody>
                  <a:tcPr anchor="ctr"/>
                </a:tc>
                <a:tc>
                  <a:txBody>
                    <a:bodyPr/>
                    <a:lstStyle/>
                    <a:p>
                      <a:pPr algn="ctr"/>
                      <a:r>
                        <a:rPr lang="en-US" sz="1400" dirty="0"/>
                        <a:t>500</a:t>
                      </a:r>
                    </a:p>
                  </a:txBody>
                  <a:tcPr anchor="ctr"/>
                </a:tc>
                <a:tc>
                  <a:txBody>
                    <a:bodyPr/>
                    <a:lstStyle/>
                    <a:p>
                      <a:pPr algn="ctr"/>
                      <a:r>
                        <a:rPr lang="en-US" sz="1400" dirty="0"/>
                        <a:t>3.8%</a:t>
                      </a:r>
                    </a:p>
                  </a:txBody>
                  <a:tcPr anchor="ctr"/>
                </a:tc>
                <a:extLst>
                  <a:ext uri="{0D108BD9-81ED-4DB2-BD59-A6C34878D82A}">
                    <a16:rowId xmlns:a16="http://schemas.microsoft.com/office/drawing/2014/main" val="3319683911"/>
                  </a:ext>
                </a:extLst>
              </a:tr>
            </a:tbl>
          </a:graphicData>
        </a:graphic>
      </p:graphicFrame>
    </p:spTree>
    <p:extLst>
      <p:ext uri="{BB962C8B-B14F-4D97-AF65-F5344CB8AC3E}">
        <p14:creationId xmlns:p14="http://schemas.microsoft.com/office/powerpoint/2010/main" val="1810308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B4C3-A863-4037-8414-563616FD0575}"/>
              </a:ext>
            </a:extLst>
          </p:cNvPr>
          <p:cNvSpPr>
            <a:spLocks noGrp="1"/>
          </p:cNvSpPr>
          <p:nvPr>
            <p:ph type="title"/>
          </p:nvPr>
        </p:nvSpPr>
        <p:spPr>
          <a:xfrm>
            <a:off x="1484311" y="685800"/>
            <a:ext cx="10018713" cy="695325"/>
          </a:xfrm>
        </p:spPr>
        <p:txBody>
          <a:bodyPr>
            <a:normAutofit/>
          </a:bodyPr>
          <a:lstStyle/>
          <a:p>
            <a:pPr algn="l"/>
            <a:r>
              <a:rPr lang="en-US" sz="3600" dirty="0"/>
              <a:t>Labor Market Information</a:t>
            </a:r>
          </a:p>
        </p:txBody>
      </p:sp>
      <p:sp>
        <p:nvSpPr>
          <p:cNvPr id="5" name="Content Placeholder 4">
            <a:extLst>
              <a:ext uri="{FF2B5EF4-FFF2-40B4-BE49-F238E27FC236}">
                <a16:creationId xmlns:a16="http://schemas.microsoft.com/office/drawing/2014/main" id="{AE56AF53-AF37-4B10-8176-B911B872572E}"/>
              </a:ext>
            </a:extLst>
          </p:cNvPr>
          <p:cNvSpPr>
            <a:spLocks noGrp="1"/>
          </p:cNvSpPr>
          <p:nvPr>
            <p:ph idx="1"/>
          </p:nvPr>
        </p:nvSpPr>
        <p:spPr>
          <a:xfrm>
            <a:off x="1484311" y="1381125"/>
            <a:ext cx="10018713" cy="1285875"/>
          </a:xfrm>
        </p:spPr>
        <p:txBody>
          <a:bodyPr>
            <a:normAutofit/>
          </a:bodyPr>
          <a:lstStyle/>
          <a:p>
            <a:pPr marL="0" indent="0">
              <a:buNone/>
            </a:pPr>
            <a:r>
              <a:rPr lang="en-US" dirty="0"/>
              <a:t>Montgomery County has 481,760 employees earning an average annual wage of $85,020. This data reflects the Quarterly Census of Employment and Wages for the 4th quarter of 2020.</a:t>
            </a:r>
          </a:p>
        </p:txBody>
      </p:sp>
      <p:graphicFrame>
        <p:nvGraphicFramePr>
          <p:cNvPr id="3" name="Table 3">
            <a:extLst>
              <a:ext uri="{FF2B5EF4-FFF2-40B4-BE49-F238E27FC236}">
                <a16:creationId xmlns:a16="http://schemas.microsoft.com/office/drawing/2014/main" id="{E1A86E12-5EAF-4FAD-A68F-1D09A69D1B01}"/>
              </a:ext>
            </a:extLst>
          </p:cNvPr>
          <p:cNvGraphicFramePr>
            <a:graphicFrameLocks noGrp="1"/>
          </p:cNvGraphicFramePr>
          <p:nvPr/>
        </p:nvGraphicFramePr>
        <p:xfrm>
          <a:off x="1889917" y="2667000"/>
          <a:ext cx="9207499" cy="3235960"/>
        </p:xfrm>
        <a:graphic>
          <a:graphicData uri="http://schemas.openxmlformats.org/drawingml/2006/table">
            <a:tbl>
              <a:tblPr firstRow="1" bandRow="1">
                <a:effectLst>
                  <a:outerShdw blurRad="63500" sx="102000" sy="102000" algn="ctr" rotWithShape="0">
                    <a:prstClr val="black">
                      <a:alpha val="40000"/>
                    </a:prstClr>
                  </a:outerShdw>
                </a:effectLst>
                <a:tableStyleId>{08FB837D-C827-4EFA-A057-4D05807E0F7C}</a:tableStyleId>
              </a:tblPr>
              <a:tblGrid>
                <a:gridCol w="4118198">
                  <a:extLst>
                    <a:ext uri="{9D8B030D-6E8A-4147-A177-3AD203B41FA5}">
                      <a16:colId xmlns:a16="http://schemas.microsoft.com/office/drawing/2014/main" val="2317761338"/>
                    </a:ext>
                  </a:extLst>
                </a:gridCol>
                <a:gridCol w="1873027">
                  <a:extLst>
                    <a:ext uri="{9D8B030D-6E8A-4147-A177-3AD203B41FA5}">
                      <a16:colId xmlns:a16="http://schemas.microsoft.com/office/drawing/2014/main" val="888556279"/>
                    </a:ext>
                  </a:extLst>
                </a:gridCol>
                <a:gridCol w="2184027">
                  <a:extLst>
                    <a:ext uri="{9D8B030D-6E8A-4147-A177-3AD203B41FA5}">
                      <a16:colId xmlns:a16="http://schemas.microsoft.com/office/drawing/2014/main" val="3708393933"/>
                    </a:ext>
                  </a:extLst>
                </a:gridCol>
                <a:gridCol w="1032247">
                  <a:extLst>
                    <a:ext uri="{9D8B030D-6E8A-4147-A177-3AD203B41FA5}">
                      <a16:colId xmlns:a16="http://schemas.microsoft.com/office/drawing/2014/main" val="823200465"/>
                    </a:ext>
                  </a:extLst>
                </a:gridCol>
              </a:tblGrid>
              <a:tr h="370840">
                <a:tc>
                  <a:txBody>
                    <a:bodyPr/>
                    <a:lstStyle/>
                    <a:p>
                      <a:r>
                        <a:rPr lang="en-US" dirty="0"/>
                        <a:t>Industry Sector</a:t>
                      </a:r>
                    </a:p>
                  </a:txBody>
                  <a:tcPr anchor="ctr"/>
                </a:tc>
                <a:tc>
                  <a:txBody>
                    <a:bodyPr/>
                    <a:lstStyle/>
                    <a:p>
                      <a:r>
                        <a:rPr lang="en-US" dirty="0"/>
                        <a:t>Establishments</a:t>
                      </a:r>
                    </a:p>
                  </a:txBody>
                  <a:tcPr anchor="ctr"/>
                </a:tc>
                <a:tc>
                  <a:txBody>
                    <a:bodyPr/>
                    <a:lstStyle/>
                    <a:p>
                      <a:r>
                        <a:rPr lang="en-US" dirty="0"/>
                        <a:t>Employees</a:t>
                      </a:r>
                    </a:p>
                  </a:txBody>
                  <a:tcPr anchor="ctr"/>
                </a:tc>
                <a:tc>
                  <a:txBody>
                    <a:bodyPr/>
                    <a:lstStyle/>
                    <a:p>
                      <a:r>
                        <a:rPr lang="en-US" dirty="0"/>
                        <a:t>Avg Annual</a:t>
                      </a:r>
                    </a:p>
                  </a:txBody>
                  <a:tcPr anchor="ctr"/>
                </a:tc>
                <a:extLst>
                  <a:ext uri="{0D108BD9-81ED-4DB2-BD59-A6C34878D82A}">
                    <a16:rowId xmlns:a16="http://schemas.microsoft.com/office/drawing/2014/main" val="644834201"/>
                  </a:ext>
                </a:extLst>
              </a:tr>
              <a:tr h="370840">
                <a:tc>
                  <a:txBody>
                    <a:bodyPr/>
                    <a:lstStyle/>
                    <a:p>
                      <a:r>
                        <a:rPr lang="en-US"/>
                        <a:t>Health Care and Social Assistance</a:t>
                      </a:r>
                    </a:p>
                  </a:txBody>
                  <a:tcPr anchor="ctr"/>
                </a:tc>
                <a:tc>
                  <a:txBody>
                    <a:bodyPr/>
                    <a:lstStyle/>
                    <a:p>
                      <a:pPr algn="ctr"/>
                      <a:r>
                        <a:rPr lang="en-US" dirty="0"/>
                        <a:t>3,770</a:t>
                      </a:r>
                    </a:p>
                  </a:txBody>
                  <a:tcPr anchor="ctr"/>
                </a:tc>
                <a:tc>
                  <a:txBody>
                    <a:bodyPr/>
                    <a:lstStyle/>
                    <a:p>
                      <a:pPr algn="ctr"/>
                      <a:r>
                        <a:rPr lang="en-US"/>
                        <a:t>81,201</a:t>
                      </a:r>
                    </a:p>
                  </a:txBody>
                  <a:tcPr anchor="ctr"/>
                </a:tc>
                <a:tc>
                  <a:txBody>
                    <a:bodyPr/>
                    <a:lstStyle/>
                    <a:p>
                      <a:r>
                        <a:rPr lang="en-US"/>
                        <a:t>$65,104</a:t>
                      </a:r>
                    </a:p>
                  </a:txBody>
                  <a:tcPr anchor="ctr"/>
                </a:tc>
                <a:extLst>
                  <a:ext uri="{0D108BD9-81ED-4DB2-BD59-A6C34878D82A}">
                    <a16:rowId xmlns:a16="http://schemas.microsoft.com/office/drawing/2014/main" val="848574013"/>
                  </a:ext>
                </a:extLst>
              </a:tr>
              <a:tr h="370840">
                <a:tc>
                  <a:txBody>
                    <a:bodyPr/>
                    <a:lstStyle/>
                    <a:p>
                      <a:r>
                        <a:rPr lang="en-US"/>
                        <a:t>Professional and Technical Services</a:t>
                      </a:r>
                    </a:p>
                  </a:txBody>
                  <a:tcPr anchor="ctr"/>
                </a:tc>
                <a:tc>
                  <a:txBody>
                    <a:bodyPr/>
                    <a:lstStyle/>
                    <a:p>
                      <a:pPr algn="ctr"/>
                      <a:r>
                        <a:rPr lang="en-US" dirty="0"/>
                        <a:t>4,176</a:t>
                      </a:r>
                    </a:p>
                  </a:txBody>
                  <a:tcPr anchor="ctr"/>
                </a:tc>
                <a:tc>
                  <a:txBody>
                    <a:bodyPr/>
                    <a:lstStyle/>
                    <a:p>
                      <a:pPr algn="ctr"/>
                      <a:r>
                        <a:rPr lang="en-US"/>
                        <a:t>54,833</a:t>
                      </a:r>
                    </a:p>
                  </a:txBody>
                  <a:tcPr anchor="ctr"/>
                </a:tc>
                <a:tc>
                  <a:txBody>
                    <a:bodyPr/>
                    <a:lstStyle/>
                    <a:p>
                      <a:r>
                        <a:rPr lang="en-US"/>
                        <a:t>$138,840</a:t>
                      </a:r>
                    </a:p>
                  </a:txBody>
                  <a:tcPr anchor="ctr"/>
                </a:tc>
                <a:extLst>
                  <a:ext uri="{0D108BD9-81ED-4DB2-BD59-A6C34878D82A}">
                    <a16:rowId xmlns:a16="http://schemas.microsoft.com/office/drawing/2014/main" val="2546340368"/>
                  </a:ext>
                </a:extLst>
              </a:tr>
              <a:tr h="370840">
                <a:tc>
                  <a:txBody>
                    <a:bodyPr/>
                    <a:lstStyle/>
                    <a:p>
                      <a:r>
                        <a:rPr lang="en-US"/>
                        <a:t>Retail Trade</a:t>
                      </a:r>
                    </a:p>
                  </a:txBody>
                  <a:tcPr anchor="ctr"/>
                </a:tc>
                <a:tc>
                  <a:txBody>
                    <a:bodyPr/>
                    <a:lstStyle/>
                    <a:p>
                      <a:pPr algn="ctr"/>
                      <a:r>
                        <a:rPr lang="en-US" dirty="0"/>
                        <a:t>3,045</a:t>
                      </a:r>
                    </a:p>
                  </a:txBody>
                  <a:tcPr anchor="ctr"/>
                </a:tc>
                <a:tc>
                  <a:txBody>
                    <a:bodyPr/>
                    <a:lstStyle/>
                    <a:p>
                      <a:pPr algn="ctr"/>
                      <a:r>
                        <a:rPr lang="en-US"/>
                        <a:t>51,543</a:t>
                      </a:r>
                    </a:p>
                  </a:txBody>
                  <a:tcPr anchor="ctr"/>
                </a:tc>
                <a:tc>
                  <a:txBody>
                    <a:bodyPr/>
                    <a:lstStyle/>
                    <a:p>
                      <a:r>
                        <a:rPr lang="en-US"/>
                        <a:t>$40,196</a:t>
                      </a:r>
                    </a:p>
                  </a:txBody>
                  <a:tcPr anchor="ctr"/>
                </a:tc>
                <a:extLst>
                  <a:ext uri="{0D108BD9-81ED-4DB2-BD59-A6C34878D82A}">
                    <a16:rowId xmlns:a16="http://schemas.microsoft.com/office/drawing/2014/main" val="3322164317"/>
                  </a:ext>
                </a:extLst>
              </a:tr>
              <a:tr h="370840">
                <a:tc>
                  <a:txBody>
                    <a:bodyPr/>
                    <a:lstStyle/>
                    <a:p>
                      <a:r>
                        <a:rPr lang="en-US"/>
                        <a:t>Manufacturing</a:t>
                      </a:r>
                    </a:p>
                  </a:txBody>
                  <a:tcPr anchor="ctr"/>
                </a:tc>
                <a:tc>
                  <a:txBody>
                    <a:bodyPr/>
                    <a:lstStyle/>
                    <a:p>
                      <a:pPr algn="ctr"/>
                      <a:r>
                        <a:rPr lang="en-US"/>
                        <a:t>1,022</a:t>
                      </a:r>
                    </a:p>
                  </a:txBody>
                  <a:tcPr anchor="ctr"/>
                </a:tc>
                <a:tc>
                  <a:txBody>
                    <a:bodyPr/>
                    <a:lstStyle/>
                    <a:p>
                      <a:pPr algn="ctr"/>
                      <a:r>
                        <a:rPr lang="en-US" dirty="0"/>
                        <a:t>44,352</a:t>
                      </a:r>
                    </a:p>
                  </a:txBody>
                  <a:tcPr anchor="ctr"/>
                </a:tc>
                <a:tc>
                  <a:txBody>
                    <a:bodyPr/>
                    <a:lstStyle/>
                    <a:p>
                      <a:r>
                        <a:rPr lang="en-US"/>
                        <a:t>$99,736</a:t>
                      </a:r>
                    </a:p>
                  </a:txBody>
                  <a:tcPr anchor="ctr"/>
                </a:tc>
                <a:extLst>
                  <a:ext uri="{0D108BD9-81ED-4DB2-BD59-A6C34878D82A}">
                    <a16:rowId xmlns:a16="http://schemas.microsoft.com/office/drawing/2014/main" val="3850033469"/>
                  </a:ext>
                </a:extLst>
              </a:tr>
              <a:tr h="370840">
                <a:tc>
                  <a:txBody>
                    <a:bodyPr/>
                    <a:lstStyle/>
                    <a:p>
                      <a:r>
                        <a:rPr lang="en-US"/>
                        <a:t>Finance and Insurance</a:t>
                      </a:r>
                    </a:p>
                  </a:txBody>
                  <a:tcPr anchor="ctr"/>
                </a:tc>
                <a:tc>
                  <a:txBody>
                    <a:bodyPr/>
                    <a:lstStyle/>
                    <a:p>
                      <a:pPr algn="ctr"/>
                      <a:r>
                        <a:rPr lang="en-US"/>
                        <a:t>1,951</a:t>
                      </a:r>
                    </a:p>
                  </a:txBody>
                  <a:tcPr anchor="ctr"/>
                </a:tc>
                <a:tc>
                  <a:txBody>
                    <a:bodyPr/>
                    <a:lstStyle/>
                    <a:p>
                      <a:pPr algn="ctr"/>
                      <a:r>
                        <a:rPr lang="en-US" dirty="0"/>
                        <a:t>35,781</a:t>
                      </a:r>
                    </a:p>
                  </a:txBody>
                  <a:tcPr anchor="ctr"/>
                </a:tc>
                <a:tc>
                  <a:txBody>
                    <a:bodyPr/>
                    <a:lstStyle/>
                    <a:p>
                      <a:r>
                        <a:rPr lang="en-US"/>
                        <a:t>$132,704</a:t>
                      </a:r>
                    </a:p>
                  </a:txBody>
                  <a:tcPr anchor="ctr"/>
                </a:tc>
                <a:extLst>
                  <a:ext uri="{0D108BD9-81ED-4DB2-BD59-A6C34878D82A}">
                    <a16:rowId xmlns:a16="http://schemas.microsoft.com/office/drawing/2014/main" val="1949013850"/>
                  </a:ext>
                </a:extLst>
              </a:tr>
              <a:tr h="370840">
                <a:tc>
                  <a:txBody>
                    <a:bodyPr/>
                    <a:lstStyle/>
                    <a:p>
                      <a:r>
                        <a:rPr lang="en-US"/>
                        <a:t>Administrative and Waste Services</a:t>
                      </a:r>
                    </a:p>
                  </a:txBody>
                  <a:tcPr anchor="ctr"/>
                </a:tc>
                <a:tc>
                  <a:txBody>
                    <a:bodyPr/>
                    <a:lstStyle/>
                    <a:p>
                      <a:pPr algn="ctr"/>
                      <a:r>
                        <a:rPr lang="en-US"/>
                        <a:t>1,764</a:t>
                      </a:r>
                    </a:p>
                  </a:txBody>
                  <a:tcPr anchor="ctr"/>
                </a:tc>
                <a:tc>
                  <a:txBody>
                    <a:bodyPr/>
                    <a:lstStyle/>
                    <a:p>
                      <a:pPr algn="ctr"/>
                      <a:r>
                        <a:rPr lang="en-US" dirty="0"/>
                        <a:t>34,907</a:t>
                      </a:r>
                    </a:p>
                  </a:txBody>
                  <a:tcPr anchor="ctr"/>
                </a:tc>
                <a:tc>
                  <a:txBody>
                    <a:bodyPr/>
                    <a:lstStyle/>
                    <a:p>
                      <a:r>
                        <a:rPr lang="en-US"/>
                        <a:t>$62,608</a:t>
                      </a:r>
                    </a:p>
                  </a:txBody>
                  <a:tcPr anchor="ctr"/>
                </a:tc>
                <a:extLst>
                  <a:ext uri="{0D108BD9-81ED-4DB2-BD59-A6C34878D82A}">
                    <a16:rowId xmlns:a16="http://schemas.microsoft.com/office/drawing/2014/main" val="1265317149"/>
                  </a:ext>
                </a:extLst>
              </a:tr>
              <a:tr h="370840">
                <a:tc>
                  <a:txBody>
                    <a:bodyPr/>
                    <a:lstStyle/>
                    <a:p>
                      <a:r>
                        <a:rPr lang="en-US"/>
                        <a:t>Educational Services</a:t>
                      </a:r>
                    </a:p>
                  </a:txBody>
                  <a:tcPr anchor="ctr"/>
                </a:tc>
                <a:tc>
                  <a:txBody>
                    <a:bodyPr/>
                    <a:lstStyle/>
                    <a:p>
                      <a:pPr algn="ctr"/>
                      <a:r>
                        <a:rPr lang="en-US"/>
                        <a:t>689</a:t>
                      </a:r>
                    </a:p>
                  </a:txBody>
                  <a:tcPr anchor="ctr"/>
                </a:tc>
                <a:tc>
                  <a:txBody>
                    <a:bodyPr/>
                    <a:lstStyle/>
                    <a:p>
                      <a:pPr algn="ctr"/>
                      <a:r>
                        <a:rPr lang="en-US" dirty="0"/>
                        <a:t>30,803</a:t>
                      </a:r>
                    </a:p>
                  </a:txBody>
                  <a:tcPr anchor="ctr"/>
                </a:tc>
                <a:tc>
                  <a:txBody>
                    <a:bodyPr/>
                    <a:lstStyle/>
                    <a:p>
                      <a:r>
                        <a:rPr lang="en-US" dirty="0"/>
                        <a:t>$68,952</a:t>
                      </a:r>
                    </a:p>
                  </a:txBody>
                  <a:tcPr anchor="ctr"/>
                </a:tc>
                <a:extLst>
                  <a:ext uri="{0D108BD9-81ED-4DB2-BD59-A6C34878D82A}">
                    <a16:rowId xmlns:a16="http://schemas.microsoft.com/office/drawing/2014/main" val="3153753982"/>
                  </a:ext>
                </a:extLst>
              </a:tr>
            </a:tbl>
          </a:graphicData>
        </a:graphic>
      </p:graphicFrame>
    </p:spTree>
    <p:extLst>
      <p:ext uri="{BB962C8B-B14F-4D97-AF65-F5344CB8AC3E}">
        <p14:creationId xmlns:p14="http://schemas.microsoft.com/office/powerpoint/2010/main" val="972433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474" y="1"/>
            <a:ext cx="10018713" cy="968188"/>
          </a:xfrm>
        </p:spPr>
        <p:txBody>
          <a:bodyPr>
            <a:normAutofit fontScale="90000"/>
          </a:bodyPr>
          <a:lstStyle/>
          <a:p>
            <a:r>
              <a:rPr lang="en-US" dirty="0"/>
              <a:t>Unemployment Compensation (UC) and </a:t>
            </a:r>
            <a:br>
              <a:rPr lang="en-US" dirty="0"/>
            </a:br>
            <a:r>
              <a:rPr lang="en-US" dirty="0"/>
              <a:t>Part-Time Employment</a:t>
            </a:r>
          </a:p>
        </p:txBody>
      </p:sp>
      <p:sp>
        <p:nvSpPr>
          <p:cNvPr id="3" name="Content Placeholder 2"/>
          <p:cNvSpPr>
            <a:spLocks noGrp="1"/>
          </p:cNvSpPr>
          <p:nvPr>
            <p:ph idx="1"/>
          </p:nvPr>
        </p:nvSpPr>
        <p:spPr>
          <a:xfrm>
            <a:off x="1290918" y="1066799"/>
            <a:ext cx="10901082" cy="3124201"/>
          </a:xfrm>
        </p:spPr>
        <p:txBody>
          <a:bodyPr>
            <a:normAutofit/>
          </a:bodyPr>
          <a:lstStyle/>
          <a:p>
            <a:r>
              <a:rPr lang="en-US" dirty="0"/>
              <a:t>If an individual who is receiving UC benefits decides to work part-time, they may still qualify for UC benefits (depending upon their total hours worked and earnings). UC payments for part-time workers are based on a Partial Benefit Credit, which is 30% of that individuals Weekly Benefit Rate (WBR). </a:t>
            </a:r>
          </a:p>
          <a:p>
            <a:r>
              <a:rPr lang="en-US" dirty="0"/>
              <a:t>The UC website has a </a:t>
            </a:r>
            <a:r>
              <a:rPr lang="en-US" dirty="0">
                <a:hlinkClick r:id="rId2"/>
              </a:rPr>
              <a:t>calculator</a:t>
            </a:r>
            <a:r>
              <a:rPr lang="en-US" dirty="0"/>
              <a:t> to help claimants who decide to work part-time determine what their weekly payment will be. </a:t>
            </a:r>
          </a:p>
          <a:p>
            <a:pPr marL="0" indent="0">
              <a:buNone/>
            </a:pPr>
            <a:r>
              <a:rPr lang="en-US" b="1" u="sng" dirty="0"/>
              <a:t>Examples</a:t>
            </a:r>
          </a:p>
        </p:txBody>
      </p:sp>
      <p:graphicFrame>
        <p:nvGraphicFramePr>
          <p:cNvPr id="4" name="Table 3"/>
          <p:cNvGraphicFramePr>
            <a:graphicFrameLocks noGrp="1"/>
          </p:cNvGraphicFramePr>
          <p:nvPr>
            <p:extLst>
              <p:ext uri="{D42A27DB-BD31-4B8C-83A1-F6EECF244321}">
                <p14:modId xmlns:p14="http://schemas.microsoft.com/office/powerpoint/2010/main" val="681925581"/>
              </p:ext>
            </p:extLst>
          </p:nvPr>
        </p:nvGraphicFramePr>
        <p:xfrm>
          <a:off x="1707775" y="4191000"/>
          <a:ext cx="9870144" cy="1752600"/>
        </p:xfrm>
        <a:graphic>
          <a:graphicData uri="http://schemas.openxmlformats.org/drawingml/2006/table">
            <a:tbl>
              <a:tblPr firstRow="1" bandRow="1">
                <a:tableStyleId>{5C22544A-7EE6-4342-B048-85BDC9FD1C3A}</a:tableStyleId>
              </a:tblPr>
              <a:tblGrid>
                <a:gridCol w="2467536">
                  <a:extLst>
                    <a:ext uri="{9D8B030D-6E8A-4147-A177-3AD203B41FA5}">
                      <a16:colId xmlns:a16="http://schemas.microsoft.com/office/drawing/2014/main" val="2612550507"/>
                    </a:ext>
                  </a:extLst>
                </a:gridCol>
                <a:gridCol w="2467536">
                  <a:extLst>
                    <a:ext uri="{9D8B030D-6E8A-4147-A177-3AD203B41FA5}">
                      <a16:colId xmlns:a16="http://schemas.microsoft.com/office/drawing/2014/main" val="3230264098"/>
                    </a:ext>
                  </a:extLst>
                </a:gridCol>
                <a:gridCol w="2467536">
                  <a:extLst>
                    <a:ext uri="{9D8B030D-6E8A-4147-A177-3AD203B41FA5}">
                      <a16:colId xmlns:a16="http://schemas.microsoft.com/office/drawing/2014/main" val="794076260"/>
                    </a:ext>
                  </a:extLst>
                </a:gridCol>
                <a:gridCol w="2467536">
                  <a:extLst>
                    <a:ext uri="{9D8B030D-6E8A-4147-A177-3AD203B41FA5}">
                      <a16:colId xmlns:a16="http://schemas.microsoft.com/office/drawing/2014/main" val="3272759624"/>
                    </a:ext>
                  </a:extLst>
                </a:gridCol>
              </a:tblGrid>
              <a:tr h="370840">
                <a:tc>
                  <a:txBody>
                    <a:bodyPr/>
                    <a:lstStyle/>
                    <a:p>
                      <a:r>
                        <a:rPr lang="en-US" dirty="0"/>
                        <a:t>WBR</a:t>
                      </a:r>
                    </a:p>
                  </a:txBody>
                  <a:tcPr/>
                </a:tc>
                <a:tc>
                  <a:txBody>
                    <a:bodyPr/>
                    <a:lstStyle/>
                    <a:p>
                      <a:r>
                        <a:rPr lang="en-US" dirty="0"/>
                        <a:t>PBC (30%)</a:t>
                      </a:r>
                    </a:p>
                  </a:txBody>
                  <a:tcPr/>
                </a:tc>
                <a:tc>
                  <a:txBody>
                    <a:bodyPr/>
                    <a:lstStyle/>
                    <a:p>
                      <a:r>
                        <a:rPr lang="en-US" dirty="0"/>
                        <a:t>Weekly Earnings from PT Work (Sun-Sat)</a:t>
                      </a:r>
                    </a:p>
                  </a:txBody>
                  <a:tcPr/>
                </a:tc>
                <a:tc>
                  <a:txBody>
                    <a:bodyPr/>
                    <a:lstStyle/>
                    <a:p>
                      <a:r>
                        <a:rPr lang="en-US" dirty="0"/>
                        <a:t>Estimated Weekly</a:t>
                      </a:r>
                      <a:r>
                        <a:rPr lang="en-US" baseline="0" dirty="0"/>
                        <a:t> Payment</a:t>
                      </a:r>
                      <a:endParaRPr lang="en-US" dirty="0"/>
                    </a:p>
                  </a:txBody>
                  <a:tcPr/>
                </a:tc>
                <a:extLst>
                  <a:ext uri="{0D108BD9-81ED-4DB2-BD59-A6C34878D82A}">
                    <a16:rowId xmlns:a16="http://schemas.microsoft.com/office/drawing/2014/main" val="3991078252"/>
                  </a:ext>
                </a:extLst>
              </a:tr>
              <a:tr h="370840">
                <a:tc>
                  <a:txBody>
                    <a:bodyPr/>
                    <a:lstStyle/>
                    <a:p>
                      <a:r>
                        <a:rPr lang="en-US" dirty="0"/>
                        <a:t>$572.00</a:t>
                      </a:r>
                    </a:p>
                  </a:txBody>
                  <a:tcPr/>
                </a:tc>
                <a:tc>
                  <a:txBody>
                    <a:bodyPr/>
                    <a:lstStyle/>
                    <a:p>
                      <a:r>
                        <a:rPr lang="en-US" dirty="0"/>
                        <a:t>$172.00</a:t>
                      </a:r>
                    </a:p>
                  </a:txBody>
                  <a:tcPr/>
                </a:tc>
                <a:tc>
                  <a:txBody>
                    <a:bodyPr/>
                    <a:lstStyle/>
                    <a:p>
                      <a:r>
                        <a:rPr lang="en-US" dirty="0"/>
                        <a:t>$300.00</a:t>
                      </a:r>
                    </a:p>
                  </a:txBody>
                  <a:tcPr/>
                </a:tc>
                <a:tc>
                  <a:txBody>
                    <a:bodyPr/>
                    <a:lstStyle/>
                    <a:p>
                      <a:r>
                        <a:rPr lang="en-US" dirty="0"/>
                        <a:t>$444.00</a:t>
                      </a:r>
                    </a:p>
                  </a:txBody>
                  <a:tcPr/>
                </a:tc>
                <a:extLst>
                  <a:ext uri="{0D108BD9-81ED-4DB2-BD59-A6C34878D82A}">
                    <a16:rowId xmlns:a16="http://schemas.microsoft.com/office/drawing/2014/main" val="374584928"/>
                  </a:ext>
                </a:extLst>
              </a:tr>
              <a:tr h="370840">
                <a:tc>
                  <a:txBody>
                    <a:bodyPr/>
                    <a:lstStyle/>
                    <a:p>
                      <a:r>
                        <a:rPr lang="en-US" dirty="0"/>
                        <a:t>$330.00</a:t>
                      </a:r>
                    </a:p>
                  </a:txBody>
                  <a:tcPr/>
                </a:tc>
                <a:tc>
                  <a:txBody>
                    <a:bodyPr/>
                    <a:lstStyle/>
                    <a:p>
                      <a:r>
                        <a:rPr lang="en-US" dirty="0"/>
                        <a:t>$99.00</a:t>
                      </a:r>
                    </a:p>
                  </a:txBody>
                  <a:tcPr/>
                </a:tc>
                <a:tc>
                  <a:txBody>
                    <a:bodyPr/>
                    <a:lstStyle/>
                    <a:p>
                      <a:r>
                        <a:rPr lang="en-US" dirty="0"/>
                        <a:t>$250.00</a:t>
                      </a:r>
                    </a:p>
                  </a:txBody>
                  <a:tcPr/>
                </a:tc>
                <a:tc>
                  <a:txBody>
                    <a:bodyPr/>
                    <a:lstStyle/>
                    <a:p>
                      <a:r>
                        <a:rPr lang="en-US" dirty="0"/>
                        <a:t>$179.00</a:t>
                      </a:r>
                    </a:p>
                  </a:txBody>
                  <a:tcPr/>
                </a:tc>
                <a:extLst>
                  <a:ext uri="{0D108BD9-81ED-4DB2-BD59-A6C34878D82A}">
                    <a16:rowId xmlns:a16="http://schemas.microsoft.com/office/drawing/2014/main" val="2835621320"/>
                  </a:ext>
                </a:extLst>
              </a:tr>
              <a:tr h="370840">
                <a:tc>
                  <a:txBody>
                    <a:bodyPr/>
                    <a:lstStyle/>
                    <a:p>
                      <a:r>
                        <a:rPr lang="en-US" dirty="0"/>
                        <a:t>$120.00</a:t>
                      </a:r>
                    </a:p>
                  </a:txBody>
                  <a:tcPr/>
                </a:tc>
                <a:tc>
                  <a:txBody>
                    <a:bodyPr/>
                    <a:lstStyle/>
                    <a:p>
                      <a:r>
                        <a:rPr lang="en-US" dirty="0"/>
                        <a:t>$36.00</a:t>
                      </a:r>
                    </a:p>
                  </a:txBody>
                  <a:tcPr/>
                </a:tc>
                <a:tc>
                  <a:txBody>
                    <a:bodyPr/>
                    <a:lstStyle/>
                    <a:p>
                      <a:r>
                        <a:rPr lang="en-US" dirty="0"/>
                        <a:t>$100.00</a:t>
                      </a:r>
                    </a:p>
                  </a:txBody>
                  <a:tcPr/>
                </a:tc>
                <a:tc>
                  <a:txBody>
                    <a:bodyPr/>
                    <a:lstStyle/>
                    <a:p>
                      <a:r>
                        <a:rPr lang="en-US" dirty="0"/>
                        <a:t>$56.00</a:t>
                      </a:r>
                    </a:p>
                  </a:txBody>
                  <a:tcPr/>
                </a:tc>
                <a:extLst>
                  <a:ext uri="{0D108BD9-81ED-4DB2-BD59-A6C34878D82A}">
                    <a16:rowId xmlns:a16="http://schemas.microsoft.com/office/drawing/2014/main" val="3069232478"/>
                  </a:ext>
                </a:extLst>
              </a:tr>
            </a:tbl>
          </a:graphicData>
        </a:graphic>
      </p:graphicFrame>
      <p:sp>
        <p:nvSpPr>
          <p:cNvPr id="5" name="TextBox 4"/>
          <p:cNvSpPr txBox="1"/>
          <p:nvPr/>
        </p:nvSpPr>
        <p:spPr>
          <a:xfrm>
            <a:off x="2299448" y="6064623"/>
            <a:ext cx="10400363" cy="646331"/>
          </a:xfrm>
          <a:prstGeom prst="rect">
            <a:avLst/>
          </a:prstGeom>
          <a:noFill/>
        </p:spPr>
        <p:txBody>
          <a:bodyPr wrap="square" rtlCol="0">
            <a:spAutoFit/>
          </a:bodyPr>
          <a:lstStyle/>
          <a:p>
            <a:r>
              <a:rPr lang="en-US" dirty="0"/>
              <a:t>More information about part-time employment and the Partial Benefit Credit can be found at </a:t>
            </a:r>
            <a:r>
              <a:rPr lang="en-US" dirty="0">
                <a:hlinkClick r:id="rId2"/>
              </a:rPr>
              <a:t>https://www.uc.pa.gov/unemployment-benefits/benefits-information/Pages/Partial-Benefit-Credit.aspx</a:t>
            </a:r>
            <a:r>
              <a:rPr lang="en-US" dirty="0"/>
              <a:t> </a:t>
            </a:r>
          </a:p>
        </p:txBody>
      </p:sp>
    </p:spTree>
    <p:extLst>
      <p:ext uri="{BB962C8B-B14F-4D97-AF65-F5344CB8AC3E}">
        <p14:creationId xmlns:p14="http://schemas.microsoft.com/office/powerpoint/2010/main" val="1799505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B4C3-A863-4037-8414-563616FD0575}"/>
              </a:ext>
            </a:extLst>
          </p:cNvPr>
          <p:cNvSpPr>
            <a:spLocks noGrp="1"/>
          </p:cNvSpPr>
          <p:nvPr>
            <p:ph type="title"/>
          </p:nvPr>
        </p:nvSpPr>
        <p:spPr>
          <a:xfrm>
            <a:off x="1484311" y="685800"/>
            <a:ext cx="10018713" cy="695325"/>
          </a:xfrm>
        </p:spPr>
        <p:txBody>
          <a:bodyPr>
            <a:normAutofit fontScale="90000"/>
          </a:bodyPr>
          <a:lstStyle/>
          <a:p>
            <a:pPr algn="l"/>
            <a:r>
              <a:rPr lang="en-US" sz="3600" dirty="0"/>
              <a:t>Center for Workforce Information and Analysis (CWIA)</a:t>
            </a:r>
          </a:p>
        </p:txBody>
      </p:sp>
      <p:sp>
        <p:nvSpPr>
          <p:cNvPr id="5" name="Content Placeholder 4">
            <a:extLst>
              <a:ext uri="{FF2B5EF4-FFF2-40B4-BE49-F238E27FC236}">
                <a16:creationId xmlns:a16="http://schemas.microsoft.com/office/drawing/2014/main" id="{AE56AF53-AF37-4B10-8176-B911B872572E}"/>
              </a:ext>
            </a:extLst>
          </p:cNvPr>
          <p:cNvSpPr>
            <a:spLocks noGrp="1"/>
          </p:cNvSpPr>
          <p:nvPr>
            <p:ph idx="1"/>
          </p:nvPr>
        </p:nvSpPr>
        <p:spPr>
          <a:xfrm>
            <a:off x="1484312" y="1381125"/>
            <a:ext cx="3592514" cy="4276725"/>
          </a:xfrm>
        </p:spPr>
        <p:txBody>
          <a:bodyPr>
            <a:normAutofit/>
          </a:bodyPr>
          <a:lstStyle/>
          <a:p>
            <a:pPr marL="0" indent="0">
              <a:buNone/>
            </a:pPr>
            <a:r>
              <a:rPr lang="en-US" dirty="0"/>
              <a:t>Several of the standard MontcoWorks reports are sourced from CWIA data as well as custom reports at the request of prospective businesses, townships or chambers of commerce meeting</a:t>
            </a:r>
          </a:p>
        </p:txBody>
      </p:sp>
      <p:pic>
        <p:nvPicPr>
          <p:cNvPr id="6" name="Picture 5">
            <a:extLst>
              <a:ext uri="{FF2B5EF4-FFF2-40B4-BE49-F238E27FC236}">
                <a16:creationId xmlns:a16="http://schemas.microsoft.com/office/drawing/2014/main" id="{D8708D7C-9085-4957-86DF-2656C46D6206}"/>
              </a:ext>
            </a:extLst>
          </p:cNvPr>
          <p:cNvPicPr>
            <a:picLocks noChangeAspect="1"/>
          </p:cNvPicPr>
          <p:nvPr/>
        </p:nvPicPr>
        <p:blipFill rotWithShape="1">
          <a:blip r:embed="rId2"/>
          <a:srcRect l="1618" t="22159" r="59323" b="12131"/>
          <a:stretch/>
        </p:blipFill>
        <p:spPr>
          <a:xfrm>
            <a:off x="5947856" y="1381125"/>
            <a:ext cx="5363588" cy="50530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0328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B4C3-A863-4037-8414-563616FD0575}"/>
              </a:ext>
            </a:extLst>
          </p:cNvPr>
          <p:cNvSpPr>
            <a:spLocks noGrp="1"/>
          </p:cNvSpPr>
          <p:nvPr>
            <p:ph type="title"/>
          </p:nvPr>
        </p:nvSpPr>
        <p:spPr>
          <a:xfrm>
            <a:off x="1484311" y="685800"/>
            <a:ext cx="10018713" cy="695325"/>
          </a:xfrm>
        </p:spPr>
        <p:txBody>
          <a:bodyPr>
            <a:normAutofit/>
          </a:bodyPr>
          <a:lstStyle/>
          <a:p>
            <a:pPr algn="l"/>
            <a:r>
              <a:rPr lang="en-US" sz="3600" dirty="0"/>
              <a:t>United States Census Bureau</a:t>
            </a:r>
          </a:p>
        </p:txBody>
      </p:sp>
      <p:sp>
        <p:nvSpPr>
          <p:cNvPr id="5" name="Content Placeholder 4">
            <a:extLst>
              <a:ext uri="{FF2B5EF4-FFF2-40B4-BE49-F238E27FC236}">
                <a16:creationId xmlns:a16="http://schemas.microsoft.com/office/drawing/2014/main" id="{AE56AF53-AF37-4B10-8176-B911B872572E}"/>
              </a:ext>
            </a:extLst>
          </p:cNvPr>
          <p:cNvSpPr>
            <a:spLocks noGrp="1"/>
          </p:cNvSpPr>
          <p:nvPr>
            <p:ph idx="1"/>
          </p:nvPr>
        </p:nvSpPr>
        <p:spPr>
          <a:xfrm>
            <a:off x="1484311" y="1381125"/>
            <a:ext cx="4087813" cy="4276725"/>
          </a:xfrm>
        </p:spPr>
        <p:txBody>
          <a:bodyPr>
            <a:normAutofit/>
          </a:bodyPr>
          <a:lstStyle/>
          <a:p>
            <a:pPr marL="0" indent="0">
              <a:buNone/>
            </a:pPr>
            <a:r>
              <a:rPr lang="en-US" dirty="0"/>
              <a:t>The American Community Survey is a key contributor to researching data for custom areas such as zip codes or municipalities and covers demographics, business and employment trends, commuting patterns, housing and much more</a:t>
            </a:r>
          </a:p>
        </p:txBody>
      </p:sp>
      <p:pic>
        <p:nvPicPr>
          <p:cNvPr id="3" name="Picture 2">
            <a:extLst>
              <a:ext uri="{FF2B5EF4-FFF2-40B4-BE49-F238E27FC236}">
                <a16:creationId xmlns:a16="http://schemas.microsoft.com/office/drawing/2014/main" id="{675781A0-C52C-46FD-947A-297D6B9B9A29}"/>
              </a:ext>
            </a:extLst>
          </p:cNvPr>
          <p:cNvPicPr>
            <a:picLocks noChangeAspect="1"/>
          </p:cNvPicPr>
          <p:nvPr/>
        </p:nvPicPr>
        <p:blipFill rotWithShape="1">
          <a:blip r:embed="rId2"/>
          <a:srcRect l="709" t="10972" r="50712" b="2978"/>
          <a:stretch/>
        </p:blipFill>
        <p:spPr>
          <a:xfrm>
            <a:off x="6096000" y="1381125"/>
            <a:ext cx="5173725" cy="52292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0940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B4C3-A863-4037-8414-563616FD0575}"/>
              </a:ext>
            </a:extLst>
          </p:cNvPr>
          <p:cNvSpPr>
            <a:spLocks noGrp="1"/>
          </p:cNvSpPr>
          <p:nvPr>
            <p:ph type="title"/>
          </p:nvPr>
        </p:nvSpPr>
        <p:spPr>
          <a:xfrm>
            <a:off x="1493833" y="524511"/>
            <a:ext cx="10018713" cy="695325"/>
          </a:xfrm>
        </p:spPr>
        <p:txBody>
          <a:bodyPr>
            <a:normAutofit/>
          </a:bodyPr>
          <a:lstStyle/>
          <a:p>
            <a:pPr algn="l"/>
            <a:r>
              <a:rPr lang="en-US" sz="3600" dirty="0"/>
              <a:t>Additional Resources</a:t>
            </a:r>
          </a:p>
        </p:txBody>
      </p:sp>
      <p:sp>
        <p:nvSpPr>
          <p:cNvPr id="4" name="Content Placeholder 3">
            <a:extLst>
              <a:ext uri="{FF2B5EF4-FFF2-40B4-BE49-F238E27FC236}">
                <a16:creationId xmlns:a16="http://schemas.microsoft.com/office/drawing/2014/main" id="{86EB4B53-1CA6-4E4D-8CBA-74F8BC94C2B9}"/>
              </a:ext>
            </a:extLst>
          </p:cNvPr>
          <p:cNvSpPr>
            <a:spLocks noGrp="1"/>
          </p:cNvSpPr>
          <p:nvPr>
            <p:ph idx="1"/>
          </p:nvPr>
        </p:nvSpPr>
        <p:spPr>
          <a:xfrm>
            <a:off x="1493832" y="1600199"/>
            <a:ext cx="10018713" cy="3124201"/>
          </a:xfrm>
        </p:spPr>
        <p:txBody>
          <a:bodyPr>
            <a:normAutofit lnSpcReduction="10000"/>
          </a:bodyPr>
          <a:lstStyle/>
          <a:p>
            <a:r>
              <a:rPr lang="en-US" dirty="0"/>
              <a:t>The Pennsylvania Department of Labor &amp; Industry's Center for Workforce Information &amp; Analysis has created several dashboards to depict labor market information. These dashboards and their definitions can be accessed here: </a:t>
            </a:r>
            <a:r>
              <a:rPr lang="en-US" dirty="0">
                <a:solidFill>
                  <a:schemeClr val="accent6"/>
                </a:solidFill>
                <a:hlinkClick r:id="rId2">
                  <a:extLst>
                    <a:ext uri="{A12FA001-AC4F-418D-AE19-62706E023703}">
                      <ahyp:hlinkClr xmlns:ahyp="http://schemas.microsoft.com/office/drawing/2018/hyperlinkcolor" val="tx"/>
                    </a:ext>
                  </a:extLst>
                </a:hlinkClick>
              </a:rPr>
              <a:t>https://www.workstats.dli.pa.gov/dashboards</a:t>
            </a:r>
            <a:r>
              <a:rPr lang="en-US" dirty="0">
                <a:solidFill>
                  <a:schemeClr val="accent6"/>
                </a:solidFill>
              </a:rPr>
              <a:t> </a:t>
            </a:r>
            <a:r>
              <a:rPr lang="en-US" dirty="0"/>
              <a:t>Topics include job posting analysis, unemployment demographics, industries of interest, Pennsylvania’s Economic Portrait (PEP) and more.</a:t>
            </a:r>
            <a:br>
              <a:rPr lang="en-US" dirty="0">
                <a:solidFill>
                  <a:schemeClr val="accent6"/>
                </a:solidFill>
              </a:rPr>
            </a:br>
            <a:endParaRPr lang="en-US" dirty="0">
              <a:solidFill>
                <a:schemeClr val="accent6"/>
              </a:solidFill>
            </a:endParaRPr>
          </a:p>
          <a:p>
            <a:r>
              <a:rPr lang="en-US" dirty="0"/>
              <a:t>Contact Jane Stein for data requests at </a:t>
            </a:r>
            <a:r>
              <a:rPr lang="en-US" dirty="0">
                <a:solidFill>
                  <a:schemeClr val="accent6"/>
                </a:solidFill>
              </a:rPr>
              <a:t>Jstein@montcopa.org</a:t>
            </a:r>
          </a:p>
        </p:txBody>
      </p:sp>
    </p:spTree>
    <p:extLst>
      <p:ext uri="{BB962C8B-B14F-4D97-AF65-F5344CB8AC3E}">
        <p14:creationId xmlns:p14="http://schemas.microsoft.com/office/powerpoint/2010/main" val="2087687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0E75532-61C6-450C-B05E-3DFEC43CFCF6}"/>
              </a:ext>
            </a:extLst>
          </p:cNvPr>
          <p:cNvSpPr>
            <a:spLocks noGrp="1"/>
          </p:cNvSpPr>
          <p:nvPr>
            <p:ph type="subTitle" idx="1"/>
          </p:nvPr>
        </p:nvSpPr>
        <p:spPr/>
        <p:txBody>
          <a:bodyPr>
            <a:normAutofit/>
          </a:bodyPr>
          <a:lstStyle/>
          <a:p>
            <a:r>
              <a:rPr lang="en-US" sz="3600" dirty="0"/>
              <a:t>Employer Resources</a:t>
            </a:r>
          </a:p>
        </p:txBody>
      </p:sp>
      <p:pic>
        <p:nvPicPr>
          <p:cNvPr id="10" name="Picture 9">
            <a:extLst>
              <a:ext uri="{FF2B5EF4-FFF2-40B4-BE49-F238E27FC236}">
                <a16:creationId xmlns:a16="http://schemas.microsoft.com/office/drawing/2014/main" id="{8E52A83D-C546-4ED6-A780-97D9841A6CD5}"/>
              </a:ext>
            </a:extLst>
          </p:cNvPr>
          <p:cNvPicPr>
            <a:picLocks noChangeAspect="1"/>
          </p:cNvPicPr>
          <p:nvPr/>
        </p:nvPicPr>
        <p:blipFill rotWithShape="1">
          <a:blip r:embed="rId2">
            <a:extLst>
              <a:ext uri="{28A0092B-C50C-407E-A947-70E740481C1C}">
                <a14:useLocalDpi xmlns:a14="http://schemas.microsoft.com/office/drawing/2010/main" val="0"/>
              </a:ext>
            </a:extLst>
          </a:blip>
          <a:srcRect t="1389" b="85278"/>
          <a:stretch/>
        </p:blipFill>
        <p:spPr>
          <a:xfrm>
            <a:off x="6357504" y="1671108"/>
            <a:ext cx="5682529" cy="2381250"/>
          </a:xfrm>
          <a:prstGeom prst="rect">
            <a:avLst/>
          </a:prstGeom>
        </p:spPr>
      </p:pic>
    </p:spTree>
    <p:extLst>
      <p:ext uri="{BB962C8B-B14F-4D97-AF65-F5344CB8AC3E}">
        <p14:creationId xmlns:p14="http://schemas.microsoft.com/office/powerpoint/2010/main" val="746245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B4C3-A863-4037-8414-563616FD0575}"/>
              </a:ext>
            </a:extLst>
          </p:cNvPr>
          <p:cNvSpPr>
            <a:spLocks noGrp="1"/>
          </p:cNvSpPr>
          <p:nvPr>
            <p:ph type="title"/>
          </p:nvPr>
        </p:nvSpPr>
        <p:spPr>
          <a:xfrm>
            <a:off x="1484311" y="685800"/>
            <a:ext cx="10018713" cy="695325"/>
          </a:xfrm>
        </p:spPr>
        <p:txBody>
          <a:bodyPr>
            <a:normAutofit/>
          </a:bodyPr>
          <a:lstStyle/>
          <a:p>
            <a:pPr algn="l"/>
            <a:r>
              <a:rPr lang="en-US" sz="3600" dirty="0"/>
              <a:t>About the PA CareerLink® Montgomery County</a:t>
            </a:r>
          </a:p>
        </p:txBody>
      </p:sp>
      <p:sp>
        <p:nvSpPr>
          <p:cNvPr id="3" name="Content Placeholder 2">
            <a:extLst>
              <a:ext uri="{FF2B5EF4-FFF2-40B4-BE49-F238E27FC236}">
                <a16:creationId xmlns:a16="http://schemas.microsoft.com/office/drawing/2014/main" id="{C096675B-2C39-48A2-8DDF-610DD5EC6FC5}"/>
              </a:ext>
            </a:extLst>
          </p:cNvPr>
          <p:cNvSpPr>
            <a:spLocks noGrp="1"/>
          </p:cNvSpPr>
          <p:nvPr>
            <p:ph idx="1"/>
          </p:nvPr>
        </p:nvSpPr>
        <p:spPr>
          <a:xfrm>
            <a:off x="1484310" y="1408316"/>
            <a:ext cx="10018713" cy="3554210"/>
          </a:xfrm>
        </p:spPr>
        <p:txBody>
          <a:bodyPr>
            <a:normAutofit/>
          </a:bodyPr>
          <a:lstStyle/>
          <a:p>
            <a:r>
              <a:rPr lang="en-US" dirty="0"/>
              <a:t>PA CareerLink® Montgomery County is the local area’s one-stop career center designed to meet the needs of job seekers and employers.</a:t>
            </a:r>
          </a:p>
          <a:p>
            <a:r>
              <a:rPr lang="en-US" dirty="0"/>
              <a:t>1430 Dekalb Street, </a:t>
            </a:r>
            <a:r>
              <a:rPr lang="en-US" dirty="0">
                <a:sym typeface="Wingdings"/>
              </a:rPr>
              <a:t>Norristown, PA 19401</a:t>
            </a:r>
            <a:br>
              <a:rPr lang="en-US" dirty="0">
                <a:sym typeface="Wingdings"/>
              </a:rPr>
            </a:br>
            <a:r>
              <a:rPr lang="en-US" dirty="0">
                <a:sym typeface="Wingdings"/>
              </a:rPr>
              <a:t>(610) 270-3429</a:t>
            </a:r>
            <a:br>
              <a:rPr lang="en-US" dirty="0">
                <a:sym typeface="Wingdings"/>
              </a:rPr>
            </a:br>
            <a:r>
              <a:rPr lang="en-US" dirty="0">
                <a:solidFill>
                  <a:schemeClr val="accent6"/>
                </a:solidFill>
                <a:sym typeface="Wingdings"/>
                <a:hlinkClick r:id="rId2">
                  <a:extLst>
                    <a:ext uri="{A12FA001-AC4F-418D-AE19-62706E023703}">
                      <ahyp:hlinkClr xmlns:ahyp="http://schemas.microsoft.com/office/drawing/2018/hyperlinkcolor" val="tx"/>
                    </a:ext>
                  </a:extLst>
                </a:hlinkClick>
              </a:rPr>
              <a:t>www.pacareerlink.pa.gov</a:t>
            </a:r>
            <a:endParaRPr lang="en-US" dirty="0">
              <a:solidFill>
                <a:schemeClr val="accent6"/>
              </a:solidFill>
              <a:sym typeface="Wingdings"/>
            </a:endParaRPr>
          </a:p>
          <a:p>
            <a:r>
              <a:rPr lang="en-US" dirty="0"/>
              <a:t>For the latest information on job postings, hiring events, workshops, training opportunities, resources and much more, please follow the PA CareerLink® Montgomery County on social media. </a:t>
            </a:r>
            <a:r>
              <a:rPr lang="en-US" b="1" dirty="0"/>
              <a:t>@PACLMontCo</a:t>
            </a:r>
          </a:p>
        </p:txBody>
      </p:sp>
      <p:pic>
        <p:nvPicPr>
          <p:cNvPr id="1028" name="Picture 4" descr="Facebook icons - Free Transparent PNG Logos">
            <a:extLst>
              <a:ext uri="{FF2B5EF4-FFF2-40B4-BE49-F238E27FC236}">
                <a16:creationId xmlns:a16="http://schemas.microsoft.com/office/drawing/2014/main" id="{6916398E-4D89-489A-8518-9C7B3A5B586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257675" y="485775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ree Twitter Bird Transparent Background, Download Free Twitter Bird Transparent  Background png images, Free ClipArts on Clipart Library">
            <a:extLst>
              <a:ext uri="{FF2B5EF4-FFF2-40B4-BE49-F238E27FC236}">
                <a16:creationId xmlns:a16="http://schemas.microsoft.com/office/drawing/2014/main" id="{F9867066-C86B-4D75-842A-4D6388BBFB6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848" b="90643" l="9459" r="89865">
                        <a14:foregroundMark x1="33108" y1="5848" x2="33108" y2="5848"/>
                        <a14:foregroundMark x1="54392" y1="90643" x2="54392" y2="90643"/>
                      </a14:backgroundRemoval>
                    </a14:imgEffect>
                  </a14:imgLayer>
                </a14:imgProps>
              </a:ext>
              <a:ext uri="{28A0092B-C50C-407E-A947-70E740481C1C}">
                <a14:useLocalDpi xmlns:a14="http://schemas.microsoft.com/office/drawing/2010/main" val="0"/>
              </a:ext>
            </a:extLst>
          </a:blip>
          <a:srcRect/>
          <a:stretch>
            <a:fillRect/>
          </a:stretch>
        </p:blipFill>
        <p:spPr bwMode="auto">
          <a:xfrm>
            <a:off x="4791075" y="4857750"/>
            <a:ext cx="1304925" cy="75385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nstagram Logo transparent PNG - StickPNG">
            <a:extLst>
              <a:ext uri="{FF2B5EF4-FFF2-40B4-BE49-F238E27FC236}">
                <a16:creationId xmlns:a16="http://schemas.microsoft.com/office/drawing/2014/main" id="{E30AA8E4-3DEB-4FEA-B3B7-BAEDCE1E7EA4}"/>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924550" y="4830560"/>
            <a:ext cx="781049" cy="78104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Free Linkedin Transparent, Download Free Linkedin Transparent png images,  Free ClipArts on Clipart Library">
            <a:extLst>
              <a:ext uri="{FF2B5EF4-FFF2-40B4-BE49-F238E27FC236}">
                <a16:creationId xmlns:a16="http://schemas.microsoft.com/office/drawing/2014/main" id="{3872BA0B-973B-4B70-B83B-EC364F6143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9899" y="4879487"/>
            <a:ext cx="664063" cy="66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1550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docProps/app.xml><?xml version="1.0" encoding="utf-8"?>
<Properties xmlns="http://schemas.openxmlformats.org/officeDocument/2006/extended-properties" xmlns:vt="http://schemas.openxmlformats.org/officeDocument/2006/docPropsVTypes">
  <Template>TM03457496[[fn=Parallax]]</Template>
  <TotalTime>177</TotalTime>
  <Words>1516</Words>
  <Application>Microsoft Office PowerPoint</Application>
  <PresentationFormat>Widescreen</PresentationFormat>
  <Paragraphs>187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Corbel</vt:lpstr>
      <vt:lpstr>Parallax</vt:lpstr>
      <vt:lpstr>PowerPoint Presentation</vt:lpstr>
      <vt:lpstr>Local Area Unemployment Statistics (LAUS) *as of 6/1/21</vt:lpstr>
      <vt:lpstr>Labor Market Information</vt:lpstr>
      <vt:lpstr>Unemployment Compensation (UC) and  Part-Time Employment</vt:lpstr>
      <vt:lpstr>Center for Workforce Information and Analysis (CWIA)</vt:lpstr>
      <vt:lpstr>United States Census Bureau</vt:lpstr>
      <vt:lpstr>Additional Resources</vt:lpstr>
      <vt:lpstr>PowerPoint Presentation</vt:lpstr>
      <vt:lpstr>About the PA CareerLink® Montgomery County</vt:lpstr>
      <vt:lpstr>About the Business Services Team</vt:lpstr>
      <vt:lpstr>Business Services</vt:lpstr>
      <vt:lpstr>Employer Benefits</vt:lpstr>
      <vt:lpstr>On-the-Job Training (OJT)</vt:lpstr>
      <vt:lpstr>Customized Job Training (CJT)</vt:lpstr>
      <vt:lpstr>Incumbent Worker Training (IWT)</vt:lpstr>
      <vt:lpstr>Apprenticeship &amp; Pre-Apprenticeship</vt:lpstr>
      <vt:lpstr>PA CareerLink® Montgomery County Job Seeker Services</vt:lpstr>
      <vt:lpstr>Additional Workforce Programming </vt:lpstr>
      <vt:lpstr>Connect with the Business Services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Stein, Jane</dc:creator>
  <cp:lastModifiedBy>Derek Muller</cp:lastModifiedBy>
  <cp:revision>19</cp:revision>
  <dcterms:created xsi:type="dcterms:W3CDTF">2021-06-04T21:16:03Z</dcterms:created>
  <dcterms:modified xsi:type="dcterms:W3CDTF">2021-06-22T18:08:46Z</dcterms:modified>
</cp:coreProperties>
</file>