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66" r:id="rId13"/>
    <p:sldId id="267" r:id="rId14"/>
    <p:sldId id="268" r:id="rId15"/>
    <p:sldId id="269" r:id="rId16"/>
    <p:sldId id="275" r:id="rId17"/>
    <p:sldId id="270" r:id="rId18"/>
    <p:sldId id="271" r:id="rId19"/>
    <p:sldId id="272" r:id="rId20"/>
    <p:sldId id="277" r:id="rId21"/>
    <p:sldId id="285" r:id="rId22"/>
    <p:sldId id="282" r:id="rId23"/>
    <p:sldId id="278" r:id="rId24"/>
    <p:sldId id="283" r:id="rId25"/>
    <p:sldId id="284" r:id="rId26"/>
    <p:sldId id="279" r:id="rId27"/>
    <p:sldId id="280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E92834C-16AF-417E-9BB4-B457968F938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86B42A6-B42E-4196-AADC-82FB0EA51923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834C-16AF-417E-9BB4-B457968F938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42A6-B42E-4196-AADC-82FB0EA519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834C-16AF-417E-9BB4-B457968F938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42A6-B42E-4196-AADC-82FB0EA519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834C-16AF-417E-9BB4-B457968F938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42A6-B42E-4196-AADC-82FB0EA519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834C-16AF-417E-9BB4-B457968F938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42A6-B42E-4196-AADC-82FB0EA519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834C-16AF-417E-9BB4-B457968F938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42A6-B42E-4196-AADC-82FB0EA5192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834C-16AF-417E-9BB4-B457968F938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42A6-B42E-4196-AADC-82FB0EA519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834C-16AF-417E-9BB4-B457968F938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42A6-B42E-4196-AADC-82FB0EA519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834C-16AF-417E-9BB4-B457968F938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42A6-B42E-4196-AADC-82FB0EA519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834C-16AF-417E-9BB4-B457968F938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42A6-B42E-4196-AADC-82FB0EA51923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834C-16AF-417E-9BB4-B457968F938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42A6-B42E-4196-AADC-82FB0EA519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E92834C-16AF-417E-9BB4-B457968F938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86B42A6-B42E-4196-AADC-82FB0EA5192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smtClean="0"/>
              <a:t>CREATE         WILDLIFE                                   HABITAT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                   </a:t>
            </a:r>
            <a:r>
              <a:rPr lang="en-US" b="1" dirty="0" smtClean="0"/>
              <a:t>WITH</a:t>
            </a:r>
          </a:p>
          <a:p>
            <a:endParaRPr lang="en-US" dirty="0"/>
          </a:p>
          <a:p>
            <a:r>
              <a:rPr lang="en-US" sz="3200" b="1" dirty="0" smtClean="0"/>
              <a:t> NATIVE PLANTS</a:t>
            </a:r>
            <a:r>
              <a:rPr lang="en-US" sz="3200" dirty="0" smtClean="0"/>
              <a:t>      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70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3914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        Pin Oak                  Eastern Hemlock </a:t>
            </a:r>
            <a:r>
              <a:rPr lang="en-US" sz="2800" b="1" dirty="0" err="1" smtClean="0"/>
              <a:t>Quercus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palustris</a:t>
            </a:r>
            <a:r>
              <a:rPr lang="en-US" sz="2800" b="1" dirty="0" smtClean="0"/>
              <a:t>         </a:t>
            </a:r>
            <a:r>
              <a:rPr lang="en-US" sz="2800" b="1" dirty="0" err="1" smtClean="0"/>
              <a:t>Tsuga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canadensis</a:t>
            </a:r>
            <a:r>
              <a:rPr lang="en-US" sz="2800" b="1" dirty="0" smtClean="0"/>
              <a:t>    </a:t>
            </a:r>
            <a:endParaRPr lang="en-US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3581400" cy="470503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57400"/>
            <a:ext cx="3751696" cy="4103687"/>
          </a:xfrm>
        </p:spPr>
      </p:pic>
    </p:spTree>
    <p:extLst>
      <p:ext uri="{BB962C8B-B14F-4D97-AF65-F5344CB8AC3E}">
        <p14:creationId xmlns:p14="http://schemas.microsoft.com/office/powerpoint/2010/main" val="2586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2514600"/>
            <a:ext cx="7391400" cy="1362075"/>
          </a:xfrm>
        </p:spPr>
        <p:txBody>
          <a:bodyPr/>
          <a:lstStyle/>
          <a:p>
            <a:r>
              <a:rPr lang="en-US" b="1" dirty="0" smtClean="0"/>
              <a:t>  Understory Trees and Shrubs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28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10668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Flowering Dogwood            Silky Dogwood</a:t>
            </a:r>
            <a:br>
              <a:rPr lang="en-US" sz="2800" b="1" dirty="0" smtClean="0"/>
            </a:br>
            <a:r>
              <a:rPr lang="en-US" sz="2800" b="1" dirty="0"/>
              <a:t> </a:t>
            </a:r>
            <a:r>
              <a:rPr lang="en-US" sz="2800" b="1" dirty="0" smtClean="0"/>
              <a:t>   </a:t>
            </a:r>
            <a:r>
              <a:rPr lang="en-US" sz="2800" b="1" dirty="0" err="1" smtClean="0"/>
              <a:t>Cornus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florida</a:t>
            </a:r>
            <a:r>
              <a:rPr lang="en-US" sz="2800" b="1" dirty="0" smtClean="0"/>
              <a:t>                 </a:t>
            </a:r>
            <a:r>
              <a:rPr lang="en-US" sz="2800" b="1" dirty="0" err="1" smtClean="0"/>
              <a:t>Cornus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amomum</a:t>
            </a:r>
            <a:endParaRPr lang="en-US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25" y="2351881"/>
            <a:ext cx="3327400" cy="34163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819400"/>
            <a:ext cx="3341001" cy="2133600"/>
          </a:xfrm>
        </p:spPr>
      </p:pic>
    </p:spTree>
    <p:extLst>
      <p:ext uri="{BB962C8B-B14F-4D97-AF65-F5344CB8AC3E}">
        <p14:creationId xmlns:p14="http://schemas.microsoft.com/office/powerpoint/2010/main" val="130404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405744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       Serviceberry                   Spicebush</a:t>
            </a:r>
            <a:br>
              <a:rPr lang="en-US" sz="2800" b="1" dirty="0" smtClean="0"/>
            </a:br>
            <a:r>
              <a:rPr lang="en-US" sz="2800" b="1" dirty="0" err="1" smtClean="0"/>
              <a:t>Amelanchier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arborea</a:t>
            </a:r>
            <a:r>
              <a:rPr lang="en-US" sz="2800" b="1" dirty="0" smtClean="0"/>
              <a:t>      </a:t>
            </a:r>
            <a:r>
              <a:rPr lang="en-US" sz="2800" b="1" dirty="0" err="1" smtClean="0"/>
              <a:t>Lindera</a:t>
            </a:r>
            <a:r>
              <a:rPr lang="en-US" sz="2800" b="1" dirty="0" smtClean="0"/>
              <a:t> benzoin</a:t>
            </a:r>
            <a:endParaRPr lang="en-US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3092649" cy="4191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05000"/>
            <a:ext cx="3258124" cy="4157857"/>
          </a:xfrm>
        </p:spPr>
      </p:pic>
    </p:spTree>
    <p:extLst>
      <p:ext uri="{BB962C8B-B14F-4D97-AF65-F5344CB8AC3E}">
        <p14:creationId xmlns:p14="http://schemas.microsoft.com/office/powerpoint/2010/main" val="340447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3000" y="762000"/>
            <a:ext cx="7162800" cy="762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   </a:t>
            </a:r>
            <a:r>
              <a:rPr lang="en-US" sz="2800" b="1" dirty="0" smtClean="0"/>
              <a:t>Winterberry                          </a:t>
            </a:r>
            <a:r>
              <a:rPr lang="en-US" sz="2800" b="1" dirty="0" err="1" smtClean="0"/>
              <a:t>Arrowwood</a:t>
            </a:r>
            <a:r>
              <a:rPr lang="en-US" sz="2800" b="1" dirty="0" smtClean="0"/>
              <a:t>                   Ilex </a:t>
            </a:r>
            <a:r>
              <a:rPr lang="en-US" sz="2800" b="1" dirty="0" err="1" smtClean="0"/>
              <a:t>verticillata</a:t>
            </a:r>
            <a:r>
              <a:rPr lang="en-US" sz="2800" b="1" dirty="0" smtClean="0"/>
              <a:t>                Viburnum </a:t>
            </a:r>
            <a:r>
              <a:rPr lang="en-US" sz="2800" b="1" dirty="0" err="1" smtClean="0"/>
              <a:t>dentatum</a:t>
            </a:r>
            <a:endParaRPr lang="en-US" sz="2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9" y="2012157"/>
            <a:ext cx="3757612" cy="375761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90800"/>
            <a:ext cx="3989306" cy="2667326"/>
          </a:xfrm>
        </p:spPr>
      </p:pic>
    </p:spTree>
    <p:extLst>
      <p:ext uri="{BB962C8B-B14F-4D97-AF65-F5344CB8AC3E}">
        <p14:creationId xmlns:p14="http://schemas.microsoft.com/office/powerpoint/2010/main" val="28983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24744" cy="9144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 Red chokecherry                Elderberry</a:t>
            </a:r>
            <a:br>
              <a:rPr lang="en-US" sz="2800" b="1" dirty="0" smtClean="0"/>
            </a:br>
            <a:r>
              <a:rPr lang="en-US" sz="2800" b="1" dirty="0" smtClean="0"/>
              <a:t> </a:t>
            </a:r>
            <a:r>
              <a:rPr lang="en-US" sz="2800" b="1" dirty="0" err="1" smtClean="0"/>
              <a:t>Aronia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arbutifolia</a:t>
            </a:r>
            <a:r>
              <a:rPr lang="en-US" sz="2800" b="1" dirty="0" smtClean="0"/>
              <a:t>       </a:t>
            </a:r>
            <a:r>
              <a:rPr lang="en-US" sz="2800" b="1" dirty="0" err="1" smtClean="0"/>
              <a:t>Sambucus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canadensis</a:t>
            </a:r>
            <a:endParaRPr lang="en-US" sz="28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16512"/>
            <a:ext cx="3581400" cy="4369465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438400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26172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58645" y="2286001"/>
            <a:ext cx="6637468" cy="1676399"/>
          </a:xfrm>
        </p:spPr>
        <p:txBody>
          <a:bodyPr/>
          <a:lstStyle/>
          <a:p>
            <a:r>
              <a:rPr lang="en-US" b="1" dirty="0" smtClean="0"/>
              <a:t>Vines and Ground Covers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9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   Coral Honeysuckle        Virginia Creeper</a:t>
            </a:r>
            <a:br>
              <a:rPr lang="en-US" sz="2800" b="1" dirty="0" smtClean="0"/>
            </a:br>
            <a:r>
              <a:rPr lang="en-US" sz="2700" b="1" dirty="0" err="1" smtClean="0"/>
              <a:t>Lonicera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sempervirens</a:t>
            </a:r>
            <a:r>
              <a:rPr lang="en-US" sz="2700" b="1" dirty="0" smtClean="0"/>
              <a:t>       </a:t>
            </a:r>
            <a:r>
              <a:rPr lang="en-US" sz="2700" b="1" dirty="0" err="1" smtClean="0"/>
              <a:t>Parthenocissus</a:t>
            </a:r>
            <a:r>
              <a:rPr lang="en-US" sz="2800" b="1" dirty="0" smtClean="0"/>
              <a:t> </a:t>
            </a:r>
            <a:br>
              <a:rPr lang="en-US" sz="2800" b="1" dirty="0" smtClean="0"/>
            </a:br>
            <a:r>
              <a:rPr lang="en-US" sz="2800" b="1" dirty="0" smtClean="0"/>
              <a:t>                                                   </a:t>
            </a:r>
            <a:r>
              <a:rPr lang="en-US" sz="2700" b="1" dirty="0" err="1" smtClean="0"/>
              <a:t>quinquefolia</a:t>
            </a:r>
            <a:r>
              <a:rPr lang="en-US" sz="2800" b="1" dirty="0" smtClean="0"/>
              <a:t>         </a:t>
            </a:r>
            <a:endParaRPr lang="en-US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08944"/>
            <a:ext cx="3429000" cy="4572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77" y="2378646"/>
            <a:ext cx="3679823" cy="3183953"/>
          </a:xfrm>
        </p:spPr>
      </p:pic>
    </p:spTree>
    <p:extLst>
      <p:ext uri="{BB962C8B-B14F-4D97-AF65-F5344CB8AC3E}">
        <p14:creationId xmlns:p14="http://schemas.microsoft.com/office/powerpoint/2010/main" val="370693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990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   Creeping Phlox             Foamflower</a:t>
            </a:r>
            <a:br>
              <a:rPr lang="en-US" sz="2800" b="1" dirty="0" smtClean="0"/>
            </a:br>
            <a:r>
              <a:rPr lang="en-US" sz="2800" b="1" dirty="0" smtClean="0"/>
              <a:t>  Phlox </a:t>
            </a:r>
            <a:r>
              <a:rPr lang="en-US" sz="2800" b="1" dirty="0" err="1" smtClean="0"/>
              <a:t>stolonifera</a:t>
            </a:r>
            <a:r>
              <a:rPr lang="en-US" sz="2800" b="1" dirty="0" smtClean="0"/>
              <a:t>        </a:t>
            </a:r>
            <a:r>
              <a:rPr lang="en-US" sz="2800" b="1" dirty="0" err="1" smtClean="0"/>
              <a:t>Tiarella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cordifolia</a:t>
            </a:r>
            <a:endParaRPr lang="en-US" sz="28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14600"/>
            <a:ext cx="3800475" cy="2717438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14600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404092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 Evergreen Shield Fern            Christmas Fern</a:t>
            </a:r>
            <a:br>
              <a:rPr lang="en-US" sz="2800" b="1" dirty="0" smtClean="0"/>
            </a:br>
            <a:r>
              <a:rPr lang="en-US" sz="2800" b="1" dirty="0" smtClean="0"/>
              <a:t>   </a:t>
            </a:r>
            <a:r>
              <a:rPr lang="en-US" sz="2400" b="1" dirty="0" err="1" smtClean="0"/>
              <a:t>Dryopteris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marginalis</a:t>
            </a:r>
            <a:r>
              <a:rPr lang="en-US" sz="2400" b="1" dirty="0" smtClean="0"/>
              <a:t>         </a:t>
            </a:r>
            <a:r>
              <a:rPr lang="en-US" sz="2400" b="1" dirty="0" err="1" smtClean="0"/>
              <a:t>Polystichum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acrostichoides</a:t>
            </a:r>
            <a:endParaRPr lang="en-US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66" y="1817688"/>
            <a:ext cx="3170634" cy="412591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12" y="2135981"/>
            <a:ext cx="4365625" cy="3274219"/>
          </a:xfrm>
        </p:spPr>
      </p:pic>
    </p:spTree>
    <p:extLst>
      <p:ext uri="{BB962C8B-B14F-4D97-AF65-F5344CB8AC3E}">
        <p14:creationId xmlns:p14="http://schemas.microsoft.com/office/powerpoint/2010/main" val="11965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Bring </a:t>
            </a:r>
            <a:r>
              <a:rPr lang="en-US" sz="3200" b="1" dirty="0" smtClean="0"/>
              <a:t>Native Plants </a:t>
            </a:r>
            <a:r>
              <a:rPr lang="en-US" sz="3200" dirty="0" smtClean="0"/>
              <a:t>to your garden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… and </a:t>
            </a:r>
            <a:r>
              <a:rPr lang="en-US" b="1" dirty="0" smtClean="0"/>
              <a:t>THEY</a:t>
            </a:r>
            <a:r>
              <a:rPr lang="en-US" dirty="0" smtClean="0"/>
              <a:t> will come :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Birds, </a:t>
            </a:r>
            <a:r>
              <a:rPr lang="en-US" dirty="0" smtClean="0">
                <a:solidFill>
                  <a:srgbClr val="FFC000"/>
                </a:solidFill>
              </a:rPr>
              <a:t>bees,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butterflies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and moths,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</a:p>
          <a:p>
            <a:pPr marL="68580" indent="0">
              <a:buNone/>
            </a:pP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       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toads,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frogs, </a:t>
            </a:r>
            <a:r>
              <a:rPr lang="en-US" dirty="0" smtClean="0">
                <a:solidFill>
                  <a:srgbClr val="92D050"/>
                </a:solidFill>
              </a:rPr>
              <a:t>turtles,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and snakes,</a:t>
            </a:r>
            <a:endParaRPr lang="en-US" dirty="0" smtClean="0">
              <a:solidFill>
                <a:srgbClr val="92D050"/>
              </a:solidFill>
            </a:endParaRPr>
          </a:p>
          <a:p>
            <a:pPr marL="68580" indent="0">
              <a:buNone/>
            </a:pP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              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bats, 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squirrels, 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groundhogs </a:t>
            </a:r>
            <a:r>
              <a:rPr lang="en-US" dirty="0" smtClean="0">
                <a:solidFill>
                  <a:schemeClr val="tx1"/>
                </a:solidFill>
              </a:rPr>
              <a:t>and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6858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            </a:t>
            </a:r>
            <a:r>
              <a:rPr lang="en-US" dirty="0" smtClean="0">
                <a:solidFill>
                  <a:schemeClr val="tx1"/>
                </a:solidFill>
              </a:rPr>
              <a:t>yes,</a:t>
            </a:r>
            <a:r>
              <a:rPr lang="en-US" dirty="0" smtClean="0">
                <a:solidFill>
                  <a:srgbClr val="0070C0"/>
                </a:solidFill>
              </a:rPr>
              <a:t>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deer   </a:t>
            </a:r>
            <a:r>
              <a:rPr lang="en-US" dirty="0" smtClean="0">
                <a:solidFill>
                  <a:schemeClr val="tx1"/>
                </a:solidFill>
              </a:rPr>
              <a:t>….</a:t>
            </a:r>
            <a:r>
              <a:rPr lang="en-US" dirty="0" smtClean="0">
                <a:solidFill>
                  <a:srgbClr val="FF0000"/>
                </a:solidFill>
              </a:rPr>
              <a:t>  Oh, dear!!!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1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985371"/>
          </a:xfrm>
        </p:spPr>
        <p:txBody>
          <a:bodyPr/>
          <a:lstStyle/>
          <a:p>
            <a:r>
              <a:rPr lang="en-US" b="1" dirty="0" smtClean="0"/>
              <a:t>  Herbaceous Perennials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3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   Wild Columbine      Jack-in-the-Pulpit</a:t>
            </a:r>
            <a:br>
              <a:rPr lang="en-US" sz="2800" b="1" dirty="0" smtClean="0"/>
            </a:br>
            <a:r>
              <a:rPr lang="en-US" sz="2400" b="1" dirty="0" smtClean="0"/>
              <a:t>Aquilegia </a:t>
            </a:r>
            <a:r>
              <a:rPr lang="en-US" sz="2400" b="1" dirty="0" err="1" smtClean="0"/>
              <a:t>canadensis</a:t>
            </a:r>
            <a:r>
              <a:rPr lang="en-US" sz="2400" b="1" dirty="0" smtClean="0"/>
              <a:t>      </a:t>
            </a:r>
            <a:r>
              <a:rPr lang="en-US" sz="2400" b="1" dirty="0" err="1" smtClean="0"/>
              <a:t>Arisaema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triphyllum</a:t>
            </a:r>
            <a:endParaRPr lang="en-US" sz="28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0"/>
            <a:ext cx="3962400" cy="30480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86000"/>
            <a:ext cx="3810000" cy="3048000"/>
          </a:xfrm>
        </p:spPr>
      </p:pic>
    </p:spTree>
    <p:extLst>
      <p:ext uri="{BB962C8B-B14F-4D97-AF65-F5344CB8AC3E}">
        <p14:creationId xmlns:p14="http://schemas.microsoft.com/office/powerpoint/2010/main" val="398089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        </a:t>
            </a:r>
            <a:r>
              <a:rPr lang="en-US" sz="3100" b="1" dirty="0" smtClean="0"/>
              <a:t>Solomon’s Seal                  </a:t>
            </a:r>
            <a:r>
              <a:rPr lang="en-US" sz="3100" b="1" dirty="0" err="1" smtClean="0"/>
              <a:t>Beebalm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 </a:t>
            </a:r>
            <a:r>
              <a:rPr lang="en-US" sz="2700" b="1" dirty="0" err="1" smtClean="0"/>
              <a:t>Polygonatum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commutatum</a:t>
            </a:r>
            <a:r>
              <a:rPr lang="en-US" sz="2700" b="1" dirty="0" smtClean="0"/>
              <a:t>      </a:t>
            </a:r>
            <a:r>
              <a:rPr lang="en-US" sz="2700" b="1" dirty="0" err="1" smtClean="0"/>
              <a:t>Monarda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didyma</a:t>
            </a:r>
            <a:endParaRPr lang="en-US" sz="27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0"/>
            <a:ext cx="4038600" cy="2971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86000"/>
            <a:ext cx="3895986" cy="2966015"/>
          </a:xfrm>
        </p:spPr>
      </p:pic>
    </p:spTree>
    <p:extLst>
      <p:ext uri="{BB962C8B-B14F-4D97-AF65-F5344CB8AC3E}">
        <p14:creationId xmlns:p14="http://schemas.microsoft.com/office/powerpoint/2010/main" val="388732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01136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     </a:t>
            </a:r>
            <a:r>
              <a:rPr lang="en-US" sz="3100" b="1" dirty="0" smtClean="0"/>
              <a:t>Blue </a:t>
            </a:r>
            <a:r>
              <a:rPr lang="en-US" sz="3100" b="1" dirty="0" err="1" smtClean="0"/>
              <a:t>Vervain</a:t>
            </a:r>
            <a:r>
              <a:rPr lang="en-US" sz="3100" b="1" dirty="0" smtClean="0"/>
              <a:t>            Cardinal Flower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  Verbena </a:t>
            </a:r>
            <a:r>
              <a:rPr lang="en-US" sz="2800" b="1" dirty="0" err="1" smtClean="0"/>
              <a:t>hastata</a:t>
            </a:r>
            <a:r>
              <a:rPr lang="en-US" sz="2800" b="1" dirty="0" smtClean="0"/>
              <a:t>            Lobelia </a:t>
            </a:r>
            <a:r>
              <a:rPr lang="en-US" sz="2800" b="1" dirty="0" err="1" smtClean="0"/>
              <a:t>cardinalis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38400"/>
            <a:ext cx="4030999" cy="28956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133600"/>
            <a:ext cx="3276600" cy="3962400"/>
          </a:xfrm>
        </p:spPr>
      </p:pic>
    </p:spTree>
    <p:extLst>
      <p:ext uri="{BB962C8B-B14F-4D97-AF65-F5344CB8AC3E}">
        <p14:creationId xmlns:p14="http://schemas.microsoft.com/office/powerpoint/2010/main" val="65390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262310" cy="9144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         </a:t>
            </a:r>
            <a:r>
              <a:rPr lang="en-US" sz="3100" b="1" dirty="0" smtClean="0"/>
              <a:t>Tickseed             Orange Coneflower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Coreopsis </a:t>
            </a:r>
            <a:r>
              <a:rPr lang="en-US" sz="2800" b="1" dirty="0" err="1" smtClean="0"/>
              <a:t>lanceolata</a:t>
            </a:r>
            <a:r>
              <a:rPr lang="en-US" sz="2800" b="1" dirty="0" smtClean="0"/>
              <a:t>       </a:t>
            </a:r>
            <a:r>
              <a:rPr lang="en-US" sz="2800" b="1" dirty="0" err="1" smtClean="0"/>
              <a:t>Rudbeckia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fulgida</a:t>
            </a:r>
            <a:endParaRPr lang="en-US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38400"/>
            <a:ext cx="3724275" cy="309800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57400"/>
            <a:ext cx="3429000" cy="4191000"/>
          </a:xfrm>
        </p:spPr>
      </p:pic>
    </p:spTree>
    <p:extLst>
      <p:ext uri="{BB962C8B-B14F-4D97-AF65-F5344CB8AC3E}">
        <p14:creationId xmlns:p14="http://schemas.microsoft.com/office/powerpoint/2010/main" val="222019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414710" cy="1066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 White Turtlehead     Alumroot, Coral Bells</a:t>
            </a:r>
            <a:br>
              <a:rPr lang="en-US" sz="2800" b="1" dirty="0" smtClean="0"/>
            </a:br>
            <a:r>
              <a:rPr lang="en-US" sz="2800" b="1" dirty="0" smtClean="0"/>
              <a:t>  </a:t>
            </a:r>
            <a:r>
              <a:rPr lang="en-US" sz="2800" b="1" dirty="0" err="1" smtClean="0"/>
              <a:t>Chelone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glabra</a:t>
            </a:r>
            <a:r>
              <a:rPr lang="en-US" sz="2800" b="1" dirty="0" smtClean="0"/>
              <a:t>     </a:t>
            </a:r>
            <a:r>
              <a:rPr lang="en-US" sz="2800" b="1" dirty="0" err="1" smtClean="0"/>
              <a:t>Heuchera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americana</a:t>
            </a:r>
            <a:endParaRPr lang="en-US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57400"/>
            <a:ext cx="3568148" cy="3886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28800"/>
            <a:ext cx="3429000" cy="4477913"/>
          </a:xfrm>
        </p:spPr>
      </p:pic>
    </p:spTree>
    <p:extLst>
      <p:ext uri="{BB962C8B-B14F-4D97-AF65-F5344CB8AC3E}">
        <p14:creationId xmlns:p14="http://schemas.microsoft.com/office/powerpoint/2010/main" val="216446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    Joe-</a:t>
            </a:r>
            <a:r>
              <a:rPr lang="en-US" sz="2800" b="1" dirty="0" err="1" smtClean="0"/>
              <a:t>Pye</a:t>
            </a:r>
            <a:r>
              <a:rPr lang="en-US" sz="2800" b="1" dirty="0" smtClean="0"/>
              <a:t> Weed            Swamp Milkweed</a:t>
            </a:r>
            <a:br>
              <a:rPr lang="en-US" sz="2800" b="1" dirty="0" smtClean="0"/>
            </a:br>
            <a:r>
              <a:rPr lang="en-US" sz="2400" b="1" dirty="0" smtClean="0"/>
              <a:t>Eupatorium </a:t>
            </a:r>
            <a:r>
              <a:rPr lang="en-US" sz="2400" b="1" dirty="0" err="1" smtClean="0"/>
              <a:t>fistulosum</a:t>
            </a:r>
            <a:r>
              <a:rPr lang="en-US" sz="2400" b="1" dirty="0" smtClean="0"/>
              <a:t>           </a:t>
            </a:r>
            <a:r>
              <a:rPr lang="en-US" sz="2400" b="1" dirty="0" err="1" smtClean="0"/>
              <a:t>Asclepias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incarnata</a:t>
            </a:r>
            <a:endParaRPr lang="en-US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24076"/>
            <a:ext cx="4178299" cy="313372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33600"/>
            <a:ext cx="3810000" cy="3124201"/>
          </a:xfrm>
        </p:spPr>
      </p:pic>
    </p:spTree>
    <p:extLst>
      <p:ext uri="{BB962C8B-B14F-4D97-AF65-F5344CB8AC3E}">
        <p14:creationId xmlns:p14="http://schemas.microsoft.com/office/powerpoint/2010/main" val="1951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109910" cy="9144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White Wood Aster            New England Aster</a:t>
            </a:r>
            <a:br>
              <a:rPr lang="en-US" sz="2800" b="1" dirty="0" smtClean="0"/>
            </a:br>
            <a:r>
              <a:rPr lang="en-US" sz="2800" b="1" dirty="0" smtClean="0"/>
              <a:t> </a:t>
            </a:r>
            <a:r>
              <a:rPr lang="en-US" sz="2800" b="1" dirty="0" err="1" smtClean="0"/>
              <a:t>Aster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divaricatus</a:t>
            </a:r>
            <a:r>
              <a:rPr lang="en-US" sz="2800" b="1" dirty="0" smtClean="0"/>
              <a:t>           Aster novae-</a:t>
            </a:r>
            <a:r>
              <a:rPr lang="en-US" sz="2800" b="1" dirty="0" err="1" smtClean="0"/>
              <a:t>angliae</a:t>
            </a:r>
            <a:endParaRPr lang="en-US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9800"/>
            <a:ext cx="3852863" cy="313253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133600"/>
            <a:ext cx="4038600" cy="3657600"/>
          </a:xfrm>
        </p:spPr>
      </p:pic>
    </p:spTree>
    <p:extLst>
      <p:ext uri="{BB962C8B-B14F-4D97-AF65-F5344CB8AC3E}">
        <p14:creationId xmlns:p14="http://schemas.microsoft.com/office/powerpoint/2010/main" val="283861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467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Showy Goldenrod    Blue-stem Goldenrod</a:t>
            </a:r>
            <a:br>
              <a:rPr lang="en-US" sz="2800" b="1" dirty="0" smtClean="0"/>
            </a:br>
            <a:r>
              <a:rPr lang="en-US" sz="2800" b="1" dirty="0" smtClean="0"/>
              <a:t>  </a:t>
            </a:r>
            <a:r>
              <a:rPr lang="en-US" sz="2400" b="1" dirty="0" err="1" smtClean="0"/>
              <a:t>Solidago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speciosa</a:t>
            </a:r>
            <a:r>
              <a:rPr lang="en-US" sz="2400" b="1" dirty="0" smtClean="0"/>
              <a:t>             </a:t>
            </a:r>
            <a:r>
              <a:rPr lang="en-US" sz="2400" b="1" dirty="0" err="1" smtClean="0"/>
              <a:t>Solidago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caesia</a:t>
            </a:r>
            <a:endParaRPr lang="en-US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0"/>
            <a:ext cx="3800475" cy="33528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6000"/>
            <a:ext cx="3810000" cy="3352800"/>
          </a:xfrm>
        </p:spPr>
      </p:pic>
    </p:spTree>
    <p:extLst>
      <p:ext uri="{BB962C8B-B14F-4D97-AF65-F5344CB8AC3E}">
        <p14:creationId xmlns:p14="http://schemas.microsoft.com/office/powerpoint/2010/main" val="309215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43492" y="1828800"/>
            <a:ext cx="6777317" cy="400382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  Many dozens more of plants native to the Mid-Atlantic region</a:t>
            </a:r>
          </a:p>
          <a:p>
            <a:pPr marL="68580" indent="0">
              <a:buNone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     await your discovery….</a:t>
            </a:r>
          </a:p>
          <a:p>
            <a:pPr marL="68580" indent="0">
              <a:buNone/>
            </a:pPr>
            <a:endParaRPr lang="en-US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8580" indent="0">
              <a:buNone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        Happy Explorations!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5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7024744" cy="1143000"/>
          </a:xfrm>
        </p:spPr>
        <p:txBody>
          <a:bodyPr/>
          <a:lstStyle/>
          <a:p>
            <a:r>
              <a:rPr lang="en-US" dirty="0" smtClean="0"/>
              <a:t>           </a:t>
            </a:r>
            <a:r>
              <a:rPr lang="en-US" b="1" dirty="0" smtClean="0"/>
              <a:t>NATIVE  PLANTS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7391400" cy="3622829"/>
          </a:xfrm>
        </p:spPr>
        <p:txBody>
          <a:bodyPr/>
          <a:lstStyle/>
          <a:p>
            <a:pPr marL="68580" indent="0">
              <a:buNone/>
            </a:pPr>
            <a:r>
              <a:rPr lang="en-US" b="1" dirty="0" smtClean="0"/>
              <a:t>are those plants that are indigenous to a region.</a:t>
            </a: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b="1" dirty="0" smtClean="0"/>
              <a:t>(locally they are those that pre-date European</a:t>
            </a:r>
          </a:p>
          <a:p>
            <a:pPr marL="68580" indent="0">
              <a:buNone/>
            </a:pPr>
            <a:r>
              <a:rPr lang="en-US" dirty="0" smtClean="0"/>
              <a:t>           </a:t>
            </a:r>
            <a:r>
              <a:rPr lang="en-US" b="1" dirty="0" smtClean="0"/>
              <a:t>immigration to North America)</a:t>
            </a:r>
          </a:p>
          <a:p>
            <a:pPr marL="68580" indent="0">
              <a:buNone/>
            </a:pPr>
            <a:endParaRPr lang="en-US" b="1" dirty="0" smtClean="0"/>
          </a:p>
          <a:p>
            <a:pPr marL="68580" indent="0">
              <a:buNone/>
            </a:pPr>
            <a:r>
              <a:rPr lang="en-US" b="1" dirty="0" smtClean="0"/>
              <a:t>   They have evolved in place over thousands</a:t>
            </a:r>
          </a:p>
          <a:p>
            <a:pPr marL="68580" indent="0">
              <a:buNone/>
            </a:pPr>
            <a:r>
              <a:rPr lang="en-US" b="1" dirty="0" smtClean="0"/>
              <a:t>           of years, and support the wildlife</a:t>
            </a:r>
          </a:p>
          <a:p>
            <a:pPr marL="68580" indent="0">
              <a:buNone/>
            </a:pPr>
            <a:r>
              <a:rPr lang="en-US" b="1" dirty="0" smtClean="0"/>
              <a:t>                  that evolved with them.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237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3547586" cy="4434483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Leslie Bass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Penn State </a:t>
            </a:r>
          </a:p>
          <a:p>
            <a:r>
              <a:rPr lang="en-US" sz="2400" dirty="0" smtClean="0"/>
              <a:t>Montgomery County</a:t>
            </a:r>
          </a:p>
          <a:p>
            <a:r>
              <a:rPr lang="en-US" sz="2400" dirty="0" smtClean="0"/>
              <a:t>Master Gardener</a:t>
            </a:r>
          </a:p>
          <a:p>
            <a:r>
              <a:rPr lang="en-US" sz="2400" dirty="0" smtClean="0"/>
              <a:t>Volunteer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790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r>
              <a:rPr lang="en-US" b="1" dirty="0" smtClean="0"/>
              <a:t>NATIVE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             </a:t>
            </a:r>
            <a:r>
              <a:rPr lang="en-US" b="1" dirty="0" smtClean="0"/>
              <a:t>support wildlife by providing:</a:t>
            </a:r>
          </a:p>
          <a:p>
            <a:pPr marL="68580" indent="0">
              <a:buNone/>
            </a:pPr>
            <a:endParaRPr lang="en-US" b="1" dirty="0"/>
          </a:p>
          <a:p>
            <a:pPr marL="68580" indent="0">
              <a:buNone/>
            </a:pPr>
            <a:r>
              <a:rPr lang="en-US" sz="2800" b="1" dirty="0" smtClean="0">
                <a:solidFill>
                  <a:schemeClr val="accent3"/>
                </a:solidFill>
              </a:rPr>
              <a:t>                 FOOD        SHELTER</a:t>
            </a:r>
          </a:p>
          <a:p>
            <a:pPr marL="68580" indent="0">
              <a:buNone/>
            </a:pPr>
            <a:r>
              <a:rPr lang="en-US" sz="2800" b="1" dirty="0" smtClean="0">
                <a:solidFill>
                  <a:schemeClr val="accent3"/>
                </a:solidFill>
              </a:rPr>
              <a:t> </a:t>
            </a:r>
          </a:p>
          <a:p>
            <a:pPr marL="68580" indent="0">
              <a:buNone/>
            </a:pPr>
            <a:r>
              <a:rPr lang="en-US" sz="2800" b="1" dirty="0">
                <a:solidFill>
                  <a:schemeClr val="accent3"/>
                </a:solidFill>
              </a:rPr>
              <a:t> </a:t>
            </a:r>
            <a:r>
              <a:rPr lang="en-US" sz="2800" b="1" dirty="0" smtClean="0">
                <a:solidFill>
                  <a:schemeClr val="accent3"/>
                </a:solidFill>
              </a:rPr>
              <a:t>          PLACES TO RAISE YOUNG  </a:t>
            </a:r>
            <a:endParaRPr lang="en-US" sz="2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9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239000" cy="3927629"/>
          </a:xfrm>
        </p:spPr>
        <p:txBody>
          <a:bodyPr/>
          <a:lstStyle/>
          <a:p>
            <a:r>
              <a:rPr lang="en-US" b="1" dirty="0" smtClean="0"/>
              <a:t>Preserve biodiversity  (the variety of species)</a:t>
            </a:r>
          </a:p>
          <a:p>
            <a:r>
              <a:rPr lang="en-US" b="1" dirty="0" smtClean="0"/>
              <a:t>Protect water quality by controlling erosion, moderating flood and drought</a:t>
            </a:r>
          </a:p>
          <a:p>
            <a:r>
              <a:rPr lang="en-US" b="1" dirty="0" smtClean="0"/>
              <a:t>Require less water usage</a:t>
            </a:r>
          </a:p>
          <a:p>
            <a:r>
              <a:rPr lang="en-US" b="1" dirty="0" smtClean="0"/>
              <a:t>Require little to no fertilizer – reduce pollution</a:t>
            </a:r>
          </a:p>
          <a:p>
            <a:r>
              <a:rPr lang="en-US" b="1" dirty="0" smtClean="0"/>
              <a:t>Hold soil in place with long roots</a:t>
            </a:r>
          </a:p>
          <a:p>
            <a:r>
              <a:rPr lang="en-US" b="1" dirty="0" smtClean="0"/>
              <a:t>Once established are low-maintenance</a:t>
            </a:r>
          </a:p>
          <a:p>
            <a:r>
              <a:rPr lang="en-US" b="1" dirty="0" smtClean="0"/>
              <a:t>Beautify the landscape, preserving our natural heritage</a:t>
            </a:r>
          </a:p>
          <a:p>
            <a:pPr marL="68580" indent="0">
              <a:buNone/>
            </a:pP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 In addition…  </a:t>
            </a:r>
            <a:r>
              <a:rPr lang="en-US" b="1" dirty="0" smtClean="0"/>
              <a:t>NATIVE PLANTS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86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9633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6777317" cy="44958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b="1" dirty="0" smtClean="0"/>
              <a:t>Many native plant choices are available to     us in the Mid-Atlantic (Piedmont) region…</a:t>
            </a:r>
          </a:p>
          <a:p>
            <a:pPr marL="68580" indent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Shade Trees</a:t>
            </a:r>
          </a:p>
          <a:p>
            <a:pPr marL="68580" indent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  Shrubs and understory Trees</a:t>
            </a:r>
          </a:p>
          <a:p>
            <a:pPr marL="68580" indent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      Conifers</a:t>
            </a:r>
          </a:p>
          <a:p>
            <a:pPr marL="68580" indent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           Vines</a:t>
            </a:r>
          </a:p>
          <a:p>
            <a:pPr marL="68580" indent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               Herbaceous Perennials</a:t>
            </a:r>
          </a:p>
          <a:p>
            <a:pPr marL="68580" indent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Ground covers</a:t>
            </a:r>
          </a:p>
          <a:p>
            <a:pPr marL="68580" indent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     Ferns, Grasses, Sedges and Rushes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9477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Trees and Conifers</a:t>
            </a:r>
            <a:r>
              <a:rPr lang="en-US" dirty="0" smtClean="0"/>
              <a:t>              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58645" y="3276601"/>
            <a:ext cx="6637467" cy="1143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56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7024744" cy="724936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       Red Maple                     River  Birch </a:t>
            </a:r>
            <a:br>
              <a:rPr lang="en-US" sz="2800" b="1" dirty="0" smtClean="0"/>
            </a:br>
            <a:r>
              <a:rPr lang="en-US" sz="2800" b="1" dirty="0" smtClean="0"/>
              <a:t>     Acer </a:t>
            </a:r>
            <a:r>
              <a:rPr lang="en-US" sz="2800" b="1" dirty="0" err="1"/>
              <a:t>r</a:t>
            </a:r>
            <a:r>
              <a:rPr lang="en-US" sz="2800" b="1" dirty="0" err="1" smtClean="0"/>
              <a:t>ubrum</a:t>
            </a:r>
            <a:r>
              <a:rPr lang="en-US" sz="2800" b="1" dirty="0" smtClean="0"/>
              <a:t>                   </a:t>
            </a:r>
            <a:r>
              <a:rPr lang="en-US" sz="2800" b="1" dirty="0" err="1" smtClean="0"/>
              <a:t>Betula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nigra</a:t>
            </a:r>
            <a:endParaRPr lang="en-US" sz="2800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20" y="1752600"/>
            <a:ext cx="2953838" cy="4114800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52600"/>
            <a:ext cx="2743200" cy="4131124"/>
          </a:xfrm>
        </p:spPr>
      </p:pic>
    </p:spTree>
    <p:extLst>
      <p:ext uri="{BB962C8B-B14F-4D97-AF65-F5344CB8AC3E}">
        <p14:creationId xmlns:p14="http://schemas.microsoft.com/office/powerpoint/2010/main" val="31478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      Black-gum                   Red Oak   </a:t>
            </a:r>
            <a:br>
              <a:rPr lang="en-US" sz="2800" b="1" dirty="0" smtClean="0"/>
            </a:br>
            <a:r>
              <a:rPr lang="en-US" sz="2800" b="1" dirty="0" smtClean="0"/>
              <a:t>  Nyssa </a:t>
            </a:r>
            <a:r>
              <a:rPr lang="en-US" sz="2800" b="1" dirty="0" err="1" smtClean="0"/>
              <a:t>sylvatica</a:t>
            </a:r>
            <a:r>
              <a:rPr lang="en-US" sz="2800" b="1" dirty="0" smtClean="0"/>
              <a:t>           </a:t>
            </a:r>
            <a:r>
              <a:rPr lang="en-US" sz="2800" b="1" dirty="0" err="1" smtClean="0"/>
              <a:t>Quercus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rubra</a:t>
            </a:r>
            <a:endParaRPr lang="en-US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0"/>
            <a:ext cx="3089731" cy="449089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136" y="1981200"/>
            <a:ext cx="3997540" cy="3886200"/>
          </a:xfrm>
        </p:spPr>
      </p:pic>
    </p:spTree>
    <p:extLst>
      <p:ext uri="{BB962C8B-B14F-4D97-AF65-F5344CB8AC3E}">
        <p14:creationId xmlns:p14="http://schemas.microsoft.com/office/powerpoint/2010/main" val="122581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477</TotalTime>
  <Words>352</Words>
  <Application>Microsoft Office PowerPoint</Application>
  <PresentationFormat>On-screen Show (4:3)</PresentationFormat>
  <Paragraphs>75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Austin</vt:lpstr>
      <vt:lpstr>CREATE         WILDLIFE                                   HABITAT</vt:lpstr>
      <vt:lpstr>Bring Native Plants to your garden</vt:lpstr>
      <vt:lpstr>           NATIVE  PLANTS</vt:lpstr>
      <vt:lpstr>           NATIVE PLANTS</vt:lpstr>
      <vt:lpstr>  In addition…  NATIVE PLANTS</vt:lpstr>
      <vt:lpstr>PowerPoint Presentation</vt:lpstr>
      <vt:lpstr>Trees and Conifers               </vt:lpstr>
      <vt:lpstr>       Red Maple                     River  Birch       Acer rubrum                   Betula nigra</vt:lpstr>
      <vt:lpstr>      Black-gum                   Red Oak      Nyssa sylvatica           Quercus rubra</vt:lpstr>
      <vt:lpstr>        Pin Oak                  Eastern Hemlock Quercus palustris         Tsuga canadensis    </vt:lpstr>
      <vt:lpstr>  Understory Trees and Shrubs</vt:lpstr>
      <vt:lpstr>Flowering Dogwood            Silky Dogwood     Cornus florida                 Cornus amomum</vt:lpstr>
      <vt:lpstr>       Serviceberry                   Spicebush Amelanchier arborea      Lindera benzoin</vt:lpstr>
      <vt:lpstr>   Winterberry                          Arrowwood                   Ilex verticillata                Viburnum dentatum</vt:lpstr>
      <vt:lpstr> Red chokecherry                Elderberry  Aronia arbutifolia       Sambucus canadensis</vt:lpstr>
      <vt:lpstr>Vines and Ground Covers</vt:lpstr>
      <vt:lpstr>   Coral Honeysuckle        Virginia Creeper Lonicera sempervirens       Parthenocissus                                                     quinquefolia         </vt:lpstr>
      <vt:lpstr>   Creeping Phlox             Foamflower   Phlox stolonifera        Tiarella cordifolia</vt:lpstr>
      <vt:lpstr> Evergreen Shield Fern            Christmas Fern    Dryopteris marginalis         Polystichum acrostichoides</vt:lpstr>
      <vt:lpstr>  Herbaceous Perennials</vt:lpstr>
      <vt:lpstr>   Wild Columbine      Jack-in-the-Pulpit Aquilegia canadensis      Arisaema triphyllum</vt:lpstr>
      <vt:lpstr>        Solomon’s Seal                  Beebalm  Polygonatum commutatum      Monarda didyma</vt:lpstr>
      <vt:lpstr>     Blue Vervain            Cardinal Flower   Verbena hastata            Lobelia cardinalis</vt:lpstr>
      <vt:lpstr>         Tickseed             Orange Coneflower Coreopsis lanceolata       Rudbeckia fulgida</vt:lpstr>
      <vt:lpstr> White Turtlehead     Alumroot, Coral Bells   Chelone glabra     Heuchera americana</vt:lpstr>
      <vt:lpstr>    Joe-Pye Weed            Swamp Milkweed Eupatorium fistulosum           Asclepias incarnata</vt:lpstr>
      <vt:lpstr>White Wood Aster            New England Aster  Aster divaricatus           Aster novae-angliae</vt:lpstr>
      <vt:lpstr>Showy Goldenrod    Blue-stem Goldenrod   Solidago speciosa             Solidago caesia</vt:lpstr>
      <vt:lpstr>PowerPoint Presentation</vt:lpstr>
      <vt:lpstr>Leslie Bass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CREATE         WILDLIFE                                   HABITAT</dc:title>
  <dc:creator>owner</dc:creator>
  <cp:lastModifiedBy>owner</cp:lastModifiedBy>
  <cp:revision>65</cp:revision>
  <dcterms:created xsi:type="dcterms:W3CDTF">2012-10-08T17:35:32Z</dcterms:created>
  <dcterms:modified xsi:type="dcterms:W3CDTF">2012-10-10T01:57:42Z</dcterms:modified>
</cp:coreProperties>
</file>