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6858000" cx="9144000"/>
  <p:notesSz cx="6858000" cy="9144000"/>
  <p:embeddedFontLst>
    <p:embeddedFont>
      <p:font typeface="Century Gothic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8" roundtripDataSignature="AMtx7mgA2POWVe10ka+fcKKSHkm18CS8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CenturyGothic-bold.fntdata"/><Relationship Id="rId12" Type="http://schemas.openxmlformats.org/officeDocument/2006/relationships/slide" Target="slides/slide7.xml"/><Relationship Id="rId34" Type="http://schemas.openxmlformats.org/officeDocument/2006/relationships/font" Target="fonts/CenturyGothic-regular.fntdata"/><Relationship Id="rId15" Type="http://schemas.openxmlformats.org/officeDocument/2006/relationships/slide" Target="slides/slide10.xml"/><Relationship Id="rId37" Type="http://schemas.openxmlformats.org/officeDocument/2006/relationships/font" Target="fonts/CenturyGothic-boldItalic.fntdata"/><Relationship Id="rId14" Type="http://schemas.openxmlformats.org/officeDocument/2006/relationships/slide" Target="slides/slide9.xml"/><Relationship Id="rId36" Type="http://schemas.openxmlformats.org/officeDocument/2006/relationships/font" Target="fonts/CenturyGothic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3" name="Google Shape;25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4" name="Google Shape;31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0" name="Google Shape;32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8" name="Google Shape;32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6" name="Google Shape;336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4" name="Google Shape;344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1" name="Google Shape;35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8" name="Google Shape;358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5" name="Google Shape;365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0" name="Google Shape;370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8" name="Google Shape;37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0" name="Google Shape;26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6" name="Google Shape;386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4" name="Google Shape;394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4" name="Google Shape;404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2" name="Google Shape;41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9" name="Google Shape;419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7" name="Google Shape;427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3" name="Google Shape;433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8" name="Google Shape;438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3" name="Google Shape;443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6" name="Google Shape;28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8" name="Google Shape;29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7" name="Google Shape;30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31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55" name="Google Shape;55;p3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6" name="Google Shape;56;p31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57" name="Google Shape;57;p31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8" name="Google Shape;58;p3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9" name="Google Shape;59;p3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60" name="Google Shape;60;p31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61" name="Google Shape;61;p31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2" name="Google Shape;62;p3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3" name="Google Shape;63;p3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64" name="Google Shape;64;p31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65" name="Google Shape;65;p31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6" name="Google Shape;66;p3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7" name="Google Shape;67;p3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68" name="Google Shape;68;p31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69" name="Google Shape;69;p31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" name="Google Shape;70;p31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71" name="Google Shape;71;p31"/>
            <p:cNvSpPr/>
            <p:nvPr/>
          </p:nvSpPr>
          <p:spPr>
            <a:xfrm>
              <a:off x="-11875" y="5035138"/>
              <a:ext cx="9144000" cy="1175655"/>
            </a:xfrm>
            <a:custGeom>
              <a:rect b="b" l="l" r="r" t="t"/>
              <a:pathLst>
                <a:path extrusionOk="0" h="1175655" w="914400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2" name="Google Shape;72;p31"/>
            <p:cNvSpPr/>
            <p:nvPr/>
          </p:nvSpPr>
          <p:spPr>
            <a:xfrm>
              <a:off x="-11875" y="3467595"/>
              <a:ext cx="9144000" cy="890650"/>
            </a:xfrm>
            <a:custGeom>
              <a:rect b="b" l="l" r="r" t="t"/>
              <a:pathLst>
                <a:path extrusionOk="0" h="890650" w="914400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3" name="Google Shape;73;p31"/>
            <p:cNvSpPr/>
            <p:nvPr/>
          </p:nvSpPr>
          <p:spPr>
            <a:xfrm>
              <a:off x="-23751" y="5640779"/>
              <a:ext cx="3004457" cy="1211283"/>
            </a:xfrm>
            <a:custGeom>
              <a:rect b="b" l="l" r="r" t="t"/>
              <a:pathLst>
                <a:path extrusionOk="0" h="1211283" w="3004457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4" name="Google Shape;74;p31"/>
            <p:cNvSpPr/>
            <p:nvPr/>
          </p:nvSpPr>
          <p:spPr>
            <a:xfrm>
              <a:off x="-11875" y="5284519"/>
              <a:ext cx="9144000" cy="1478478"/>
            </a:xfrm>
            <a:custGeom>
              <a:rect b="b" l="l" r="r" t="t"/>
              <a:pathLst>
                <a:path extrusionOk="0" h="1478478" w="914400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5" name="Google Shape;75;p31"/>
            <p:cNvSpPr/>
            <p:nvPr/>
          </p:nvSpPr>
          <p:spPr>
            <a:xfrm>
              <a:off x="2137558" y="5132120"/>
              <a:ext cx="6982691" cy="1719942"/>
            </a:xfrm>
            <a:custGeom>
              <a:rect b="b" l="l" r="r" t="t"/>
              <a:pathLst>
                <a:path extrusionOk="0" h="1719942" w="6982691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6" name="Google Shape;76;p3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7" name="Google Shape;77;p3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8" name="Google Shape;78;p3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9" name="Google Shape;79;p31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3529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0" name="Google Shape;80;p3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549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1" name="Google Shape;81;p31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rect b="b" l="l" r="r" t="t"/>
              <a:pathLst>
                <a:path extrusionOk="0" h="1388236" w="1261499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2" name="Google Shape;82;p31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3" name="Google Shape;83;p3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4" name="Google Shape;84;p31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5" name="Google Shape;85;p3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6" name="Google Shape;86;p31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7" name="Google Shape;87;p31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rect b="b" l="l" r="r" t="t"/>
              <a:pathLst>
                <a:path extrusionOk="0" h="1388236" w="1243407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529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rect b="b" l="l" r="r" t="t"/>
              <a:pathLst>
                <a:path extrusionOk="0" h="1388822" w="1241871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93" name="Google Shape;93;p31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cap="flat" cmpd="sng" w="15875">
            <a:solidFill>
              <a:srgbClr val="74A5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31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31"/>
          <p:cNvSpPr txBox="1"/>
          <p:nvPr>
            <p:ph type="ctrTitle"/>
          </p:nvPr>
        </p:nvSpPr>
        <p:spPr>
          <a:xfrm>
            <a:off x="4733365" y="2708476"/>
            <a:ext cx="3313355" cy="1702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1"/>
          <p:cNvSpPr txBox="1"/>
          <p:nvPr>
            <p:ph idx="1" type="subTitle"/>
          </p:nvPr>
        </p:nvSpPr>
        <p:spPr>
          <a:xfrm>
            <a:off x="4733365" y="4421080"/>
            <a:ext cx="3309803" cy="12606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None/>
              <a:defRPr sz="1800">
                <a:solidFill>
                  <a:srgbClr val="424242"/>
                </a:solidFill>
              </a:defRPr>
            </a:lvl1pPr>
            <a:lvl2pPr lvl="1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72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64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64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64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64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" name="Google Shape;97;p31"/>
          <p:cNvSpPr txBox="1"/>
          <p:nvPr>
            <p:ph idx="10" type="dt"/>
          </p:nvPr>
        </p:nvSpPr>
        <p:spPr>
          <a:xfrm>
            <a:off x="4738744" y="1516828"/>
            <a:ext cx="2133600" cy="7509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1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31"/>
          <p:cNvSpPr txBox="1"/>
          <p:nvPr>
            <p:ph idx="11" type="ftr"/>
          </p:nvPr>
        </p:nvSpPr>
        <p:spPr>
          <a:xfrm>
            <a:off x="5303520" y="5719966"/>
            <a:ext cx="28315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31"/>
          <p:cNvSpPr txBox="1"/>
          <p:nvPr>
            <p:ph idx="12" type="sldNum"/>
          </p:nvPr>
        </p:nvSpPr>
        <p:spPr>
          <a:xfrm>
            <a:off x="4649096" y="5719966"/>
            <a:ext cx="6436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31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40"/>
          <p:cNvSpPr txBox="1"/>
          <p:nvPr>
            <p:ph idx="1" type="body"/>
          </p:nvPr>
        </p:nvSpPr>
        <p:spPr>
          <a:xfrm rot="5400000">
            <a:off x="2677662" y="689482"/>
            <a:ext cx="3508977" cy="677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5468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1pPr>
            <a:lvl2pPr indent="-315468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2pPr>
            <a:lvl3pPr indent="-315467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3pPr>
            <a:lvl4pPr indent="-315467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4pPr>
            <a:lvl5pPr indent="-315467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5pPr>
            <a:lvl6pPr indent="-315467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6pPr>
            <a:lvl7pPr indent="-315467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7pPr>
            <a:lvl8pPr indent="-315467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8pPr>
            <a:lvl9pPr indent="-315467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9pPr>
          </a:lstStyle>
          <a:p/>
        </p:txBody>
      </p:sp>
      <p:sp>
        <p:nvSpPr>
          <p:cNvPr id="242" name="Google Shape;242;p40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40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40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type="title"/>
          </p:nvPr>
        </p:nvSpPr>
        <p:spPr>
          <a:xfrm rot="5400000">
            <a:off x="4981455" y="2678093"/>
            <a:ext cx="4780344" cy="14844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41"/>
          <p:cNvSpPr txBox="1"/>
          <p:nvPr>
            <p:ph idx="1" type="body"/>
          </p:nvPr>
        </p:nvSpPr>
        <p:spPr>
          <a:xfrm rot="5400000">
            <a:off x="1374976" y="708467"/>
            <a:ext cx="4780344" cy="5423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5468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1pPr>
            <a:lvl2pPr indent="-315468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2pPr>
            <a:lvl3pPr indent="-315467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3pPr>
            <a:lvl4pPr indent="-315467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4pPr>
            <a:lvl5pPr indent="-315467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5pPr>
            <a:lvl6pPr indent="-315467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6pPr>
            <a:lvl7pPr indent="-315467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7pPr>
            <a:lvl8pPr indent="-315467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8pPr>
            <a:lvl9pPr indent="-315467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9pPr>
          </a:lstStyle>
          <a:p/>
        </p:txBody>
      </p:sp>
      <p:sp>
        <p:nvSpPr>
          <p:cNvPr id="248" name="Google Shape;248;p41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41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41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2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32"/>
          <p:cNvSpPr txBox="1"/>
          <p:nvPr>
            <p:ph idx="1" type="body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5468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1pPr>
            <a:lvl2pPr indent="-315468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2pPr>
            <a:lvl3pPr indent="-315467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3pPr>
            <a:lvl4pPr indent="-315467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4pPr>
            <a:lvl5pPr indent="-315467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5pPr>
            <a:lvl6pPr indent="-315467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6pPr>
            <a:lvl7pPr indent="-315467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7pPr>
            <a:lvl8pPr indent="-315467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8pPr>
            <a:lvl9pPr indent="-315467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9pPr>
          </a:lstStyle>
          <a:p/>
        </p:txBody>
      </p:sp>
      <p:sp>
        <p:nvSpPr>
          <p:cNvPr id="105" name="Google Shape;105;p32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2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2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3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3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3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4"/>
          <p:cNvSpPr txBox="1"/>
          <p:nvPr>
            <p:ph type="title"/>
          </p:nvPr>
        </p:nvSpPr>
        <p:spPr>
          <a:xfrm>
            <a:off x="1258645" y="2900829"/>
            <a:ext cx="6637468" cy="136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4"/>
          <p:cNvSpPr txBox="1"/>
          <p:nvPr>
            <p:ph idx="1" type="body"/>
          </p:nvPr>
        </p:nvSpPr>
        <p:spPr>
          <a:xfrm>
            <a:off x="1258645" y="4267200"/>
            <a:ext cx="6637467" cy="1520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064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34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4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4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5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5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5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5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Google Shape;123;p35"/>
          <p:cNvSpPr txBox="1"/>
          <p:nvPr>
            <p:ph idx="1" type="body"/>
          </p:nvPr>
        </p:nvSpPr>
        <p:spPr>
          <a:xfrm>
            <a:off x="1042416" y="2313432"/>
            <a:ext cx="3419856" cy="3493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5468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1pPr>
            <a:lvl2pPr indent="-315468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2pPr>
            <a:lvl3pPr indent="-315467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3pPr>
            <a:lvl4pPr indent="-315467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4pPr>
            <a:lvl5pPr indent="-315467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5pPr>
            <a:lvl6pPr indent="-315467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6pPr>
            <a:lvl7pPr indent="-315467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7pPr>
            <a:lvl8pPr indent="-315467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8pPr>
            <a:lvl9pPr indent="-315467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9pPr>
          </a:lstStyle>
          <a:p/>
        </p:txBody>
      </p:sp>
      <p:sp>
        <p:nvSpPr>
          <p:cNvPr id="124" name="Google Shape;124;p35"/>
          <p:cNvSpPr txBox="1"/>
          <p:nvPr>
            <p:ph idx="2" type="body"/>
          </p:nvPr>
        </p:nvSpPr>
        <p:spPr>
          <a:xfrm>
            <a:off x="4645152" y="2313431"/>
            <a:ext cx="3419856" cy="3493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5468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1pPr>
            <a:lvl2pPr indent="-315468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2pPr>
            <a:lvl3pPr indent="-315467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3pPr>
            <a:lvl4pPr indent="-315467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4pPr>
            <a:lvl5pPr indent="-315467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5pPr>
            <a:lvl6pPr indent="-315467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6pPr>
            <a:lvl7pPr indent="-315467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7pPr>
            <a:lvl8pPr indent="-315467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8pPr>
            <a:lvl9pPr indent="-315467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6"/>
          <p:cNvSpPr txBox="1"/>
          <p:nvPr>
            <p:ph idx="1" type="body"/>
          </p:nvPr>
        </p:nvSpPr>
        <p:spPr>
          <a:xfrm>
            <a:off x="1412111" y="2316009"/>
            <a:ext cx="305714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24"/>
              <a:buNone/>
              <a:defRPr b="1"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9pPr>
          </a:lstStyle>
          <a:p/>
        </p:txBody>
      </p:sp>
      <p:sp>
        <p:nvSpPr>
          <p:cNvPr id="128" name="Google Shape;128;p36"/>
          <p:cNvSpPr txBox="1"/>
          <p:nvPr>
            <p:ph idx="2" type="body"/>
          </p:nvPr>
        </p:nvSpPr>
        <p:spPr>
          <a:xfrm>
            <a:off x="1041721" y="2974694"/>
            <a:ext cx="3419856" cy="28357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4424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24"/>
              <a:buChar char="?"/>
              <a:defRPr sz="2400"/>
            </a:lvl1pPr>
            <a:lvl2pPr indent="-325119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Char char="?"/>
              <a:defRPr sz="2000"/>
            </a:lvl2pPr>
            <a:lvl3pPr indent="-315467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 sz="1800"/>
            </a:lvl3pPr>
            <a:lvl4pPr indent="-305816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4pPr>
            <a:lvl5pPr indent="-305816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5pPr>
            <a:lvl6pPr indent="-305816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6pPr>
            <a:lvl7pPr indent="-305816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7pPr>
            <a:lvl8pPr indent="-305815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8pPr>
            <a:lvl9pPr indent="-305815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9pPr>
          </a:lstStyle>
          <a:p/>
        </p:txBody>
      </p:sp>
      <p:sp>
        <p:nvSpPr>
          <p:cNvPr id="129" name="Google Shape;129;p36"/>
          <p:cNvSpPr txBox="1"/>
          <p:nvPr>
            <p:ph idx="3" type="body"/>
          </p:nvPr>
        </p:nvSpPr>
        <p:spPr>
          <a:xfrm>
            <a:off x="5011837" y="2316010"/>
            <a:ext cx="30557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24"/>
              <a:buNone/>
              <a:defRPr b="1"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b="1" sz="1600"/>
            </a:lvl9pPr>
          </a:lstStyle>
          <a:p/>
        </p:txBody>
      </p:sp>
      <p:sp>
        <p:nvSpPr>
          <p:cNvPr id="130" name="Google Shape;130;p36"/>
          <p:cNvSpPr txBox="1"/>
          <p:nvPr>
            <p:ph idx="4" type="body"/>
          </p:nvPr>
        </p:nvSpPr>
        <p:spPr>
          <a:xfrm>
            <a:off x="4645152" y="2974694"/>
            <a:ext cx="3419856" cy="28357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4424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24"/>
              <a:buChar char="?"/>
              <a:defRPr sz="2400"/>
            </a:lvl1pPr>
            <a:lvl2pPr indent="-325119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Char char="?"/>
              <a:defRPr sz="2000"/>
            </a:lvl2pPr>
            <a:lvl3pPr indent="-315467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 sz="1800"/>
            </a:lvl3pPr>
            <a:lvl4pPr indent="-305816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4pPr>
            <a:lvl5pPr indent="-305816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5pPr>
            <a:lvl6pPr indent="-305816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6pPr>
            <a:lvl7pPr indent="-305816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7pPr>
            <a:lvl8pPr indent="-305815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8pPr>
            <a:lvl9pPr indent="-305815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9pPr>
          </a:lstStyle>
          <a:p/>
        </p:txBody>
      </p:sp>
      <p:sp>
        <p:nvSpPr>
          <p:cNvPr id="131" name="Google Shape;131;p36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6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6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7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7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7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7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38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141" name="Google Shape;141;p38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42" name="Google Shape;142;p38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43" name="Google Shape;143;p38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4" name="Google Shape;144;p3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5" name="Google Shape;145;p3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46" name="Google Shape;146;p38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47" name="Google Shape;147;p38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8" name="Google Shape;148;p3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9" name="Google Shape;149;p3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50" name="Google Shape;150;p38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51" name="Google Shape;151;p38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2" name="Google Shape;152;p3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3" name="Google Shape;153;p3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154" name="Google Shape;154;p38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55" name="Google Shape;155;p3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156" name="Google Shape;156;p38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57" name="Google Shape;157;p38"/>
            <p:cNvSpPr/>
            <p:nvPr/>
          </p:nvSpPr>
          <p:spPr>
            <a:xfrm>
              <a:off x="-11875" y="5035138"/>
              <a:ext cx="9144000" cy="1175655"/>
            </a:xfrm>
            <a:custGeom>
              <a:rect b="b" l="l" r="r" t="t"/>
              <a:pathLst>
                <a:path extrusionOk="0" h="1175655" w="914400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8" name="Google Shape;158;p38"/>
            <p:cNvSpPr/>
            <p:nvPr/>
          </p:nvSpPr>
          <p:spPr>
            <a:xfrm>
              <a:off x="-11875" y="3467595"/>
              <a:ext cx="9144000" cy="890650"/>
            </a:xfrm>
            <a:custGeom>
              <a:rect b="b" l="l" r="r" t="t"/>
              <a:pathLst>
                <a:path extrusionOk="0" h="890650" w="914400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9" name="Google Shape;159;p38"/>
            <p:cNvSpPr/>
            <p:nvPr/>
          </p:nvSpPr>
          <p:spPr>
            <a:xfrm>
              <a:off x="-23751" y="5640779"/>
              <a:ext cx="3004457" cy="1211283"/>
            </a:xfrm>
            <a:custGeom>
              <a:rect b="b" l="l" r="r" t="t"/>
              <a:pathLst>
                <a:path extrusionOk="0" h="1211283" w="3004457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0" name="Google Shape;160;p38"/>
            <p:cNvSpPr/>
            <p:nvPr/>
          </p:nvSpPr>
          <p:spPr>
            <a:xfrm>
              <a:off x="-11875" y="5284519"/>
              <a:ext cx="9144000" cy="1478478"/>
            </a:xfrm>
            <a:custGeom>
              <a:rect b="b" l="l" r="r" t="t"/>
              <a:pathLst>
                <a:path extrusionOk="0" h="1478478" w="914400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1" name="Google Shape;161;p38"/>
            <p:cNvSpPr/>
            <p:nvPr/>
          </p:nvSpPr>
          <p:spPr>
            <a:xfrm>
              <a:off x="2137558" y="5132120"/>
              <a:ext cx="6982691" cy="1719942"/>
            </a:xfrm>
            <a:custGeom>
              <a:rect b="b" l="l" r="r" t="t"/>
              <a:pathLst>
                <a:path extrusionOk="0" h="1719942" w="6982691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2" name="Google Shape;162;p38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3" name="Google Shape;163;p38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4" name="Google Shape;164;p38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5" name="Google Shape;165;p38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3529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6" name="Google Shape;166;p38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549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7" name="Google Shape;167;p3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rect b="b" l="l" r="r" t="t"/>
              <a:pathLst>
                <a:path extrusionOk="0" h="1388236" w="1261499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8" name="Google Shape;168;p3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9" name="Google Shape;169;p38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0" name="Google Shape;170;p38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1" name="Google Shape;171;p3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2" name="Google Shape;172;p38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3" name="Google Shape;173;p3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4" name="Google Shape;174;p38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5" name="Google Shape;175;p38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6" name="Google Shape;176;p3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7" name="Google Shape;177;p3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rect b="b" l="l" r="r" t="t"/>
              <a:pathLst>
                <a:path extrusionOk="0" h="1388236" w="1243407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529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8" name="Google Shape;178;p3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rect b="b" l="l" r="r" t="t"/>
              <a:pathLst>
                <a:path extrusionOk="0" h="1388822" w="1241871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79" name="Google Shape;179;p38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cap="flat" cmpd="sng" w="15875">
            <a:solidFill>
              <a:srgbClr val="74A5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" name="Google Shape;180;p38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1" name="Google Shape;181;p38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38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38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38"/>
          <p:cNvSpPr txBox="1"/>
          <p:nvPr>
            <p:ph idx="1" type="body"/>
          </p:nvPr>
        </p:nvSpPr>
        <p:spPr>
          <a:xfrm>
            <a:off x="1145894" y="856527"/>
            <a:ext cx="3090440" cy="5150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4424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24"/>
              <a:buChar char="?"/>
              <a:defRPr sz="2400"/>
            </a:lvl1pPr>
            <a:lvl2pPr indent="-334772" lvl="1" marL="9144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  <a:defRPr sz="2200"/>
            </a:lvl2pPr>
            <a:lvl3pPr indent="-325119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Char char="?"/>
              <a:defRPr sz="2000"/>
            </a:lvl3pPr>
            <a:lvl4pPr indent="-315467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368"/>
              <a:buChar char="?"/>
              <a:defRPr sz="1800"/>
            </a:lvl4pPr>
            <a:lvl5pPr indent="-305816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Char char="?"/>
              <a:defRPr sz="1600"/>
            </a:lvl5pPr>
            <a:lvl6pPr indent="-32512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Char char="?"/>
              <a:defRPr sz="2000"/>
            </a:lvl6pPr>
            <a:lvl7pPr indent="-32512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Char char="?"/>
              <a:defRPr sz="2000"/>
            </a:lvl7pPr>
            <a:lvl8pPr indent="-32512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Char char="?"/>
              <a:defRPr sz="2000"/>
            </a:lvl8pPr>
            <a:lvl9pPr indent="-32512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Char char="?"/>
              <a:defRPr sz="2000"/>
            </a:lvl9pPr>
          </a:lstStyle>
          <a:p/>
        </p:txBody>
      </p:sp>
      <p:sp>
        <p:nvSpPr>
          <p:cNvPr id="185" name="Google Shape;185;p3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" name="Google Shape;186;p38"/>
          <p:cNvSpPr txBox="1"/>
          <p:nvPr>
            <p:ph idx="11" type="ftr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38"/>
          <p:cNvSpPr txBox="1"/>
          <p:nvPr>
            <p:ph type="title"/>
          </p:nvPr>
        </p:nvSpPr>
        <p:spPr>
          <a:xfrm>
            <a:off x="4739833" y="2657434"/>
            <a:ext cx="3304572" cy="14631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b="0"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38"/>
          <p:cNvSpPr txBox="1"/>
          <p:nvPr>
            <p:ph idx="2" type="body"/>
          </p:nvPr>
        </p:nvSpPr>
        <p:spPr>
          <a:xfrm>
            <a:off x="4736592" y="4136994"/>
            <a:ext cx="3298784" cy="1517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sz="1600">
                <a:solidFill>
                  <a:srgbClr val="42424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12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76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39"/>
          <p:cNvGrpSpPr/>
          <p:nvPr/>
        </p:nvGrpSpPr>
        <p:grpSpPr>
          <a:xfrm>
            <a:off x="-644959" y="0"/>
            <a:ext cx="10458653" cy="7117071"/>
            <a:chOff x="-644959" y="0"/>
            <a:chExt cx="10458653" cy="7117071"/>
          </a:xfrm>
        </p:grpSpPr>
        <p:grpSp>
          <p:nvGrpSpPr>
            <p:cNvPr id="191" name="Google Shape;191;p39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92" name="Google Shape;192;p39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93" name="Google Shape;193;p3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4" name="Google Shape;194;p39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5" name="Google Shape;195;p3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96" name="Google Shape;196;p39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97" name="Google Shape;197;p3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8" name="Google Shape;198;p39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9" name="Google Shape;199;p3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200" name="Google Shape;200;p3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201" name="Google Shape;201;p3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02" name="Google Shape;202;p39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203" name="Google Shape;203;p3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204" name="Google Shape;204;p39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05" name="Google Shape;205;p39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06" name="Google Shape;206;p3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207" name="Google Shape;207;p39"/>
            <p:cNvSpPr/>
            <p:nvPr/>
          </p:nvSpPr>
          <p:spPr>
            <a:xfrm>
              <a:off x="-11875" y="5035138"/>
              <a:ext cx="9144000" cy="1175655"/>
            </a:xfrm>
            <a:custGeom>
              <a:rect b="b" l="l" r="r" t="t"/>
              <a:pathLst>
                <a:path extrusionOk="0" h="1175655" w="914400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" name="Google Shape;208;p39"/>
            <p:cNvSpPr/>
            <p:nvPr/>
          </p:nvSpPr>
          <p:spPr>
            <a:xfrm>
              <a:off x="-11875" y="3467595"/>
              <a:ext cx="9144000" cy="890650"/>
            </a:xfrm>
            <a:custGeom>
              <a:rect b="b" l="l" r="r" t="t"/>
              <a:pathLst>
                <a:path extrusionOk="0" h="890650" w="914400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9" name="Google Shape;209;p39"/>
            <p:cNvSpPr/>
            <p:nvPr/>
          </p:nvSpPr>
          <p:spPr>
            <a:xfrm>
              <a:off x="-23751" y="5640779"/>
              <a:ext cx="3004457" cy="1211283"/>
            </a:xfrm>
            <a:custGeom>
              <a:rect b="b" l="l" r="r" t="t"/>
              <a:pathLst>
                <a:path extrusionOk="0" h="1211283" w="3004457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0" name="Google Shape;210;p39"/>
            <p:cNvSpPr/>
            <p:nvPr/>
          </p:nvSpPr>
          <p:spPr>
            <a:xfrm>
              <a:off x="-11875" y="5284519"/>
              <a:ext cx="9144000" cy="1478478"/>
            </a:xfrm>
            <a:custGeom>
              <a:rect b="b" l="l" r="r" t="t"/>
              <a:pathLst>
                <a:path extrusionOk="0" h="1478478" w="914400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1" name="Google Shape;211;p39"/>
            <p:cNvSpPr/>
            <p:nvPr/>
          </p:nvSpPr>
          <p:spPr>
            <a:xfrm>
              <a:off x="2137558" y="5132120"/>
              <a:ext cx="6982691" cy="1719942"/>
            </a:xfrm>
            <a:custGeom>
              <a:rect b="b" l="l" r="r" t="t"/>
              <a:pathLst>
                <a:path extrusionOk="0" h="1719942" w="6982691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2" name="Google Shape;212;p3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3" name="Google Shape;213;p39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4" name="Google Shape;214;p3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" name="Google Shape;215;p39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3529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6" name="Google Shape;216;p39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549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7" name="Google Shape;217;p39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rect b="b" l="l" r="r" t="t"/>
              <a:pathLst>
                <a:path extrusionOk="0" h="1388236" w="1261499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8" name="Google Shape;218;p3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9" name="Google Shape;219;p3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0" name="Google Shape;220;p39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1" name="Google Shape;221;p39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2" name="Google Shape;222;p3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3" name="Google Shape;223;p39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4" name="Google Shape;224;p3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5" name="Google Shape;225;p39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6" name="Google Shape;226;p39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7" name="Google Shape;227;p3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rect b="b" l="l" r="r" t="t"/>
              <a:pathLst>
                <a:path extrusionOk="0" h="1388236" w="1243407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529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8" name="Google Shape;228;p3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rect b="b" l="l" r="r" t="t"/>
              <a:pathLst>
                <a:path extrusionOk="0" h="1388822" w="1241871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29" name="Google Shape;229;p39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 cap="flat" cmpd="sng" w="15875">
            <a:solidFill>
              <a:srgbClr val="74A5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39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1E1E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3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39"/>
          <p:cNvSpPr txBox="1"/>
          <p:nvPr>
            <p:ph type="title"/>
          </p:nvPr>
        </p:nvSpPr>
        <p:spPr>
          <a:xfrm>
            <a:off x="4734424" y="2660904"/>
            <a:ext cx="3300984" cy="1463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Gothic"/>
              <a:buNone/>
              <a:defRPr b="0"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39"/>
          <p:cNvSpPr/>
          <p:nvPr>
            <p:ph idx="2" type="pic"/>
          </p:nvPr>
        </p:nvSpPr>
        <p:spPr>
          <a:xfrm>
            <a:off x="1005208" y="693795"/>
            <a:ext cx="3359623" cy="5468112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39"/>
          <p:cNvSpPr txBox="1"/>
          <p:nvPr>
            <p:ph idx="1" type="body"/>
          </p:nvPr>
        </p:nvSpPr>
        <p:spPr>
          <a:xfrm>
            <a:off x="4734630" y="4133088"/>
            <a:ext cx="3300573" cy="1519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16"/>
              <a:buNone/>
              <a:defRPr sz="1600">
                <a:solidFill>
                  <a:srgbClr val="42424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12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76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684"/>
              <a:buNone/>
              <a:defRPr sz="900"/>
            </a:lvl9pPr>
          </a:lstStyle>
          <a:p/>
        </p:txBody>
      </p:sp>
      <p:sp>
        <p:nvSpPr>
          <p:cNvPr id="236" name="Google Shape;236;p39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9"/>
          <p:cNvSpPr txBox="1"/>
          <p:nvPr>
            <p:ph idx="11" type="ftr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39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C1F15E"/>
            </a:gs>
            <a:gs pos="62000">
              <a:srgbClr val="90BA3F"/>
            </a:gs>
            <a:gs pos="100000">
              <a:srgbClr val="7FA03E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30"/>
          <p:cNvGrpSpPr/>
          <p:nvPr/>
        </p:nvGrpSpPr>
        <p:grpSpPr>
          <a:xfrm>
            <a:off x="-567355" y="0"/>
            <a:ext cx="10458653" cy="7117071"/>
            <a:chOff x="-644959" y="0"/>
            <a:chExt cx="10458653" cy="7117071"/>
          </a:xfrm>
        </p:grpSpPr>
        <p:grpSp>
          <p:nvGrpSpPr>
            <p:cNvPr id="7" name="Google Shape;7;p30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Google Shape;8;p30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9" name="Google Shape;9;p3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0" name="Google Shape;10;p3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1" name="Google Shape;11;p3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2" name="Google Shape;12;p30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3" name="Google Shape;13;p3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4" name="Google Shape;14;p3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5" name="Google Shape;15;p3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16" name="Google Shape;16;p30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7" name="Google Shape;17;p3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8" name="Google Shape;18;p3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19" name="Google Shape;19;p3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411"/>
                  </a:schemeClr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20" name="Google Shape;20;p30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1" name="Google Shape;21;p30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2" name="Google Shape;22;p30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411"/>
                </a:scheme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23" name="Google Shape;23;p30"/>
            <p:cNvSpPr/>
            <p:nvPr/>
          </p:nvSpPr>
          <p:spPr>
            <a:xfrm>
              <a:off x="-11875" y="5035138"/>
              <a:ext cx="9144000" cy="1175655"/>
            </a:xfrm>
            <a:custGeom>
              <a:rect b="b" l="l" r="r" t="t"/>
              <a:pathLst>
                <a:path extrusionOk="0" h="1175655" w="9144000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" name="Google Shape;24;p30"/>
            <p:cNvSpPr/>
            <p:nvPr/>
          </p:nvSpPr>
          <p:spPr>
            <a:xfrm>
              <a:off x="-11875" y="3467595"/>
              <a:ext cx="9144000" cy="890650"/>
            </a:xfrm>
            <a:custGeom>
              <a:rect b="b" l="l" r="r" t="t"/>
              <a:pathLst>
                <a:path extrusionOk="0" h="890650" w="914400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Google Shape;25;p30"/>
            <p:cNvSpPr/>
            <p:nvPr/>
          </p:nvSpPr>
          <p:spPr>
            <a:xfrm>
              <a:off x="-23751" y="5640779"/>
              <a:ext cx="3004457" cy="1211283"/>
            </a:xfrm>
            <a:custGeom>
              <a:rect b="b" l="l" r="r" t="t"/>
              <a:pathLst>
                <a:path extrusionOk="0" h="1211283" w="3004457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Google Shape;26;p30"/>
            <p:cNvSpPr/>
            <p:nvPr/>
          </p:nvSpPr>
          <p:spPr>
            <a:xfrm>
              <a:off x="-11875" y="5284519"/>
              <a:ext cx="9144000" cy="1478478"/>
            </a:xfrm>
            <a:custGeom>
              <a:rect b="b" l="l" r="r" t="t"/>
              <a:pathLst>
                <a:path extrusionOk="0" h="1478478" w="9144000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Google Shape;27;p30"/>
            <p:cNvSpPr/>
            <p:nvPr/>
          </p:nvSpPr>
          <p:spPr>
            <a:xfrm>
              <a:off x="2137558" y="5132120"/>
              <a:ext cx="6982691" cy="1719942"/>
            </a:xfrm>
            <a:custGeom>
              <a:rect b="b" l="l" r="r" t="t"/>
              <a:pathLst>
                <a:path extrusionOk="0" h="1719942" w="6982691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noFill/>
            <a:ln cap="flat" cmpd="sng" w="9525">
              <a:solidFill>
                <a:schemeClr val="lt1">
                  <a:alpha val="2000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Google Shape;28;p3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Google Shape;29;p3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Google Shape;30;p30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Google Shape;31;p3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3529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" name="Google Shape;32;p30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549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Google Shape;33;p30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rect b="b" l="l" r="r" t="t"/>
              <a:pathLst>
                <a:path extrusionOk="0" h="1388236" w="1261499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Google Shape;34;p30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" name="Google Shape;35;p30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" name="Google Shape;36;p3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" name="Google Shape;37;p30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" name="Google Shape;38;p30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" name="Google Shape;39;p30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" name="Google Shape;40;p30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9411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" name="Google Shape;41;p3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" name="Google Shape;42;p30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fmla="val 28544" name="adj"/>
                <a:gd fmla="val 115470" name="vf"/>
              </a:avLst>
            </a:prstGeom>
            <a:solidFill>
              <a:schemeClr val="lt1">
                <a:alpha val="6274"/>
              </a:schemeClr>
            </a:solidFill>
            <a:ln cap="flat" cmpd="sng" w="12700">
              <a:solidFill>
                <a:schemeClr val="lt1">
                  <a:alpha val="745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" name="Google Shape;43;p30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rect b="b" l="l" r="r" t="t"/>
              <a:pathLst>
                <a:path extrusionOk="0" h="1388236" w="1243407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lt1">
                <a:alpha val="3529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4" name="Google Shape;44;p3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rect b="b" l="l" r="r" t="t"/>
              <a:pathLst>
                <a:path extrusionOk="0" h="1388822" w="1241871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cap="flat" cmpd="sng" w="12700">
              <a:solidFill>
                <a:schemeClr val="lt1">
                  <a:alpha val="11372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5" name="Google Shape;45;p30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46;p30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 cap="flat" cmpd="sng" w="15875">
            <a:solidFill>
              <a:srgbClr val="74A50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Google Shape;47;p3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" name="Google Shape;48;p30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  <a:defRPr b="0" i="0" sz="4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30"/>
          <p:cNvSpPr txBox="1"/>
          <p:nvPr>
            <p:ph idx="1" type="body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4424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824"/>
              <a:buFont typeface="Noto Sans Symbols"/>
              <a:buChar char="🞇"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34772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672"/>
              <a:buFont typeface="Noto Sans Symbols"/>
              <a:buChar char="🞇"/>
              <a:defRPr b="0" i="0" sz="2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5119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20"/>
              <a:buFont typeface="Noto Sans Symbols"/>
              <a:buChar char="🞇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5467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368"/>
              <a:buFont typeface="Noto Sans Symbols"/>
              <a:buChar char="🞇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5816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16"/>
              <a:buFont typeface="Noto Sans Symbols"/>
              <a:buChar char="🞇"/>
              <a:defRPr b="0" i="0" sz="16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6164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🞇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6164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🞇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6164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🞇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6164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064"/>
              <a:buFont typeface="Noto Sans Symbols"/>
              <a:buChar char="🞇"/>
              <a:defRPr b="0" i="0" sz="1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0" name="Google Shape;50;p30"/>
          <p:cNvSpPr txBox="1"/>
          <p:nvPr>
            <p:ph idx="10" type="dt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1" name="Google Shape;51;p30"/>
          <p:cNvSpPr txBox="1"/>
          <p:nvPr>
            <p:ph idx="11" type="ftr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2" name="Google Shape;52;p30"/>
          <p:cNvSpPr txBox="1"/>
          <p:nvPr>
            <p:ph idx="12" type="sldNum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h0F3pnyDwi0&amp;feature=youtu.be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youtube.com/watch?v=rEN0NtMsvsg&amp;feature=youtu.be" TargetMode="External"/><Relationship Id="rId4" Type="http://schemas.openxmlformats.org/officeDocument/2006/relationships/image" Target="../media/image18.png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youtube.com/watch?time_continue=15&amp;v=NOmh7K5Pygg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youtube.com/watch?time_continue=95&amp;v=yqWdDsQJzCc" TargetMode="External"/><Relationship Id="rId4" Type="http://schemas.openxmlformats.org/officeDocument/2006/relationships/hyperlink" Target="https://www.pwdraincheck.org/images/documents/Rain_Garden_Planting_Guide.pdf" TargetMode="External"/><Relationship Id="rId5" Type="http://schemas.openxmlformats.org/officeDocument/2006/relationships/hyperlink" Target="https://dnr.wi.gov/topic/shorelandzoning/documents/rgmanual.pdf" TargetMode="External"/><Relationship Id="rId6" Type="http://schemas.openxmlformats.org/officeDocument/2006/relationships/image" Target="../media/image36.png"/><Relationship Id="rId7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extensionpublications.unl.edu/assets/pdf/ec1262.pdf" TargetMode="External"/><Relationship Id="rId4" Type="http://schemas.openxmlformats.org/officeDocument/2006/relationships/image" Target="../media/image34.jpg"/><Relationship Id="rId5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youtube.com/watch?v=JzLQD3XLDEg" TargetMode="Externa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"/>
          <p:cNvSpPr txBox="1"/>
          <p:nvPr>
            <p:ph type="ctrTitle"/>
          </p:nvPr>
        </p:nvSpPr>
        <p:spPr>
          <a:xfrm>
            <a:off x="4733365" y="2708476"/>
            <a:ext cx="3313355" cy="1702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9400"/>
              </a:buClr>
              <a:buSzPts val="4000"/>
              <a:buFont typeface="Century Gothic"/>
              <a:buNone/>
            </a:pPr>
            <a:r>
              <a:rPr b="1" lang="en-US" sz="4000">
                <a:solidFill>
                  <a:srgbClr val="6F9400"/>
                </a:solidFill>
              </a:rPr>
              <a:t>How to build a Rain Garden</a:t>
            </a:r>
            <a:endParaRPr b="1" sz="4000">
              <a:solidFill>
                <a:srgbClr val="6F9400"/>
              </a:solidFill>
            </a:endParaRPr>
          </a:p>
        </p:txBody>
      </p:sp>
      <p:sp>
        <p:nvSpPr>
          <p:cNvPr id="256" name="Google Shape;256;p1"/>
          <p:cNvSpPr txBox="1"/>
          <p:nvPr>
            <p:ph idx="1" type="subTitle"/>
          </p:nvPr>
        </p:nvSpPr>
        <p:spPr>
          <a:xfrm>
            <a:off x="4733365" y="4419600"/>
            <a:ext cx="3309803" cy="1262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32"/>
              <a:buNone/>
            </a:pPr>
            <a:r>
              <a:rPr b="1" lang="en-US" sz="3200"/>
              <a:t>Growing Communities Greener</a:t>
            </a:r>
            <a:endParaRPr b="1"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32"/>
              <a:buNone/>
            </a:pPr>
            <a:r>
              <a:t/>
            </a:r>
            <a:endParaRPr b="1" sz="3200"/>
          </a:p>
        </p:txBody>
      </p:sp>
      <p:sp>
        <p:nvSpPr>
          <p:cNvPr id="257" name="Google Shape;257;p1"/>
          <p:cNvSpPr txBox="1"/>
          <p:nvPr/>
        </p:nvSpPr>
        <p:spPr>
          <a:xfrm>
            <a:off x="4404450" y="5785825"/>
            <a:ext cx="36420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"/>
          <p:cNvSpPr txBox="1"/>
          <p:nvPr>
            <p:ph type="title"/>
          </p:nvPr>
        </p:nvSpPr>
        <p:spPr>
          <a:xfrm>
            <a:off x="1043490" y="838200"/>
            <a:ext cx="7024744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4000"/>
              <a:buFont typeface="Century Gothic"/>
              <a:buNone/>
            </a:pPr>
            <a:r>
              <a:rPr b="1" lang="en-US">
                <a:solidFill>
                  <a:srgbClr val="94C600"/>
                </a:solidFill>
              </a:rPr>
              <a:t>Design Process Step 3</a:t>
            </a:r>
            <a:endParaRPr/>
          </a:p>
        </p:txBody>
      </p:sp>
      <p:sp>
        <p:nvSpPr>
          <p:cNvPr id="317" name="Google Shape;317;p12"/>
          <p:cNvSpPr txBox="1"/>
          <p:nvPr>
            <p:ph idx="1" type="body"/>
          </p:nvPr>
        </p:nvSpPr>
        <p:spPr>
          <a:xfrm>
            <a:off x="762000" y="1600200"/>
            <a:ext cx="76200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b="1" lang="en-US"/>
              <a:t>Determine where to locate your rain garden.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Should be at least ten feet from a foundation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 Integrate with your landscaping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Sunny or partly sunny locations are best, but a shade garden is possible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Should not be located where water ponds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The flatter the site the better: less than 12% slope</a:t>
            </a:r>
            <a:endParaRPr/>
          </a:p>
          <a:p>
            <a:pPr indent="-228600" lvl="2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20"/>
              <a:buChar char="?"/>
            </a:pPr>
            <a:r>
              <a:rPr lang="en-US" u="sng">
                <a:solidFill>
                  <a:schemeClr val="hlink"/>
                </a:solidFill>
                <a:hlinkClick r:id="rId3"/>
              </a:rPr>
              <a:t>Determine slope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Do not locate over septic system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Avoid building under large trees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Consider the downspout that drains the most roof runoff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Plan where the overflow will go</a:t>
            </a:r>
            <a:endParaRPr/>
          </a:p>
          <a:p>
            <a:pPr indent="0" lvl="1" marL="36576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None/>
            </a:pPr>
            <a:r>
              <a:t/>
            </a:r>
            <a:endParaRPr/>
          </a:p>
          <a:p>
            <a:pPr indent="-168148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None/>
            </a:pPr>
            <a:r>
              <a:t/>
            </a:r>
            <a:endParaRPr/>
          </a:p>
          <a:p>
            <a:pPr indent="-158496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24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3"/>
          <p:cNvSpPr txBox="1"/>
          <p:nvPr>
            <p:ph type="title"/>
          </p:nvPr>
        </p:nvSpPr>
        <p:spPr>
          <a:xfrm>
            <a:off x="1043490" y="1027664"/>
            <a:ext cx="7024744" cy="648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3600"/>
              <a:buFont typeface="Century Gothic"/>
              <a:buNone/>
            </a:pPr>
            <a:r>
              <a:rPr b="1" lang="en-US" sz="3600">
                <a:solidFill>
                  <a:srgbClr val="94C600"/>
                </a:solidFill>
              </a:rPr>
              <a:t>Design Process Step 4</a:t>
            </a:r>
            <a:endParaRPr sz="3600"/>
          </a:p>
        </p:txBody>
      </p:sp>
      <p:sp>
        <p:nvSpPr>
          <p:cNvPr id="323" name="Google Shape;323;p13"/>
          <p:cNvSpPr txBox="1"/>
          <p:nvPr>
            <p:ph idx="1" type="body"/>
          </p:nvPr>
        </p:nvSpPr>
        <p:spPr>
          <a:xfrm>
            <a:off x="914400" y="1828801"/>
            <a:ext cx="7391400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b="1" lang="en-US"/>
              <a:t>Test your soil to determine its infiltration rate.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Your soil must drain at least 1 /4 inch of water per hour to be suitable for a rain garden.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 u="sng">
                <a:solidFill>
                  <a:schemeClr val="hlink"/>
                </a:solidFill>
                <a:hlinkClick r:id="rId3"/>
              </a:rPr>
              <a:t>Infiltration Test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The ideal soil for a rain garden is high in sand and silt.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Soil remediation with compost or sand</a:t>
            </a:r>
            <a:endParaRPr/>
          </a:p>
        </p:txBody>
      </p:sp>
      <p:pic>
        <p:nvPicPr>
          <p:cNvPr id="324" name="Google Shape;32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0200" y="452437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6800" y="464820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"/>
          <p:cNvSpPr txBox="1"/>
          <p:nvPr>
            <p:ph type="title"/>
          </p:nvPr>
        </p:nvSpPr>
        <p:spPr>
          <a:xfrm>
            <a:off x="1043490" y="1027664"/>
            <a:ext cx="7024744" cy="7249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3600"/>
              <a:buFont typeface="Century Gothic"/>
              <a:buNone/>
            </a:pPr>
            <a:r>
              <a:rPr b="1" lang="en-US" sz="3600">
                <a:solidFill>
                  <a:srgbClr val="94C600"/>
                </a:solidFill>
              </a:rPr>
              <a:t>Design Process Step 5</a:t>
            </a:r>
            <a:endParaRPr/>
          </a:p>
        </p:txBody>
      </p:sp>
      <p:sp>
        <p:nvSpPr>
          <p:cNvPr id="331" name="Google Shape;331;p14"/>
          <p:cNvSpPr txBox="1"/>
          <p:nvPr>
            <p:ph idx="1" type="body"/>
          </p:nvPr>
        </p:nvSpPr>
        <p:spPr>
          <a:xfrm>
            <a:off x="1043492" y="1752601"/>
            <a:ext cx="6777317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50"/>
              <a:buChar char="?"/>
            </a:pPr>
            <a:r>
              <a:rPr b="1" lang="en-US" sz="2040"/>
              <a:t>Size the garden area and depth.</a:t>
            </a:r>
            <a:endParaRPr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Typical size is 100-300 sq feet. Based on a 1”storm</a:t>
            </a:r>
            <a:endParaRPr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Square footage of drainage area/depth of raingarden       ie: 450 sq ft/6” = 75 sq ft raingarden</a:t>
            </a:r>
            <a:endParaRPr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Design area should be level and flat.</a:t>
            </a:r>
            <a:endParaRPr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Average is 4-8” deep</a:t>
            </a:r>
            <a:endParaRPr/>
          </a:p>
          <a:p>
            <a:pPr indent="-228600" lvl="2" marL="91440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SzPts val="1292"/>
              <a:buChar char="?"/>
            </a:pPr>
            <a:r>
              <a:rPr lang="en-US" sz="1700"/>
              <a:t>&gt;12” most plants can’t tolerate.</a:t>
            </a:r>
            <a:endParaRPr/>
          </a:p>
          <a:p>
            <a:pPr indent="-228600" lvl="2" marL="914400" rtl="0" algn="l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SzPts val="1292"/>
              <a:buChar char="?"/>
            </a:pPr>
            <a:r>
              <a:rPr lang="en-US" sz="1700"/>
              <a:t>3”or less needs to be very large to hold water</a:t>
            </a:r>
            <a:endParaRPr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Berms keep the water contained.</a:t>
            </a:r>
            <a:endParaRPr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Inflow and overflow points.</a:t>
            </a:r>
            <a:endParaRPr/>
          </a:p>
          <a:p>
            <a:pPr indent="-184073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None/>
            </a:pPr>
            <a:r>
              <a:t/>
            </a:r>
            <a:endParaRPr sz="1870"/>
          </a:p>
          <a:p>
            <a:pPr indent="-184073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None/>
            </a:pPr>
            <a:r>
              <a:t/>
            </a:r>
            <a:endParaRPr sz="1870"/>
          </a:p>
        </p:txBody>
      </p:sp>
      <p:pic>
        <p:nvPicPr>
          <p:cNvPr id="332" name="Google Shape;33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800" y="4191000"/>
            <a:ext cx="3810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7800" y="4648200"/>
            <a:ext cx="3200400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5"/>
          <p:cNvSpPr txBox="1"/>
          <p:nvPr>
            <p:ph type="title"/>
          </p:nvPr>
        </p:nvSpPr>
        <p:spPr>
          <a:xfrm>
            <a:off x="1043490" y="838200"/>
            <a:ext cx="7024744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3600"/>
              <a:buFont typeface="Century Gothic"/>
              <a:buNone/>
            </a:pPr>
            <a:r>
              <a:rPr b="1" lang="en-US" sz="3600">
                <a:solidFill>
                  <a:srgbClr val="94C600"/>
                </a:solidFill>
              </a:rPr>
              <a:t>Design Process Step 6</a:t>
            </a:r>
            <a:endParaRPr/>
          </a:p>
        </p:txBody>
      </p:sp>
      <p:sp>
        <p:nvSpPr>
          <p:cNvPr id="339" name="Google Shape;339;p15"/>
          <p:cNvSpPr txBox="1"/>
          <p:nvPr>
            <p:ph idx="1" type="body"/>
          </p:nvPr>
        </p:nvSpPr>
        <p:spPr>
          <a:xfrm>
            <a:off x="1295400" y="1524000"/>
            <a:ext cx="6777317" cy="235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b="1" lang="en-US"/>
              <a:t>Determine the shape and general appearance of the garden in the existing landscape.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Keep the ratio of length to width at least 2:1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Kidney, oval, teardrop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Longer length perpendicular to inflow</a:t>
            </a:r>
            <a:endParaRPr/>
          </a:p>
          <a:p>
            <a:pPr indent="-168148" lvl="1" marL="64008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SzPts val="1672"/>
              <a:buNone/>
            </a:pPr>
            <a:r>
              <a:t/>
            </a:r>
            <a:endParaRPr/>
          </a:p>
        </p:txBody>
      </p:sp>
      <p:pic>
        <p:nvPicPr>
          <p:cNvPr id="340" name="Google Shape;34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3806977"/>
            <a:ext cx="3124200" cy="247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4038601"/>
            <a:ext cx="3810180" cy="161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"/>
          <p:cNvSpPr txBox="1"/>
          <p:nvPr>
            <p:ph type="title"/>
          </p:nvPr>
        </p:nvSpPr>
        <p:spPr>
          <a:xfrm>
            <a:off x="1043490" y="1027664"/>
            <a:ext cx="7024744" cy="8773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1" lang="en-US"/>
              <a:t>Installation</a:t>
            </a:r>
            <a:endParaRPr b="1"/>
          </a:p>
        </p:txBody>
      </p:sp>
      <p:sp>
        <p:nvSpPr>
          <p:cNvPr id="347" name="Google Shape;347;p16"/>
          <p:cNvSpPr txBox="1"/>
          <p:nvPr>
            <p:ph idx="1" type="body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lang="en-US"/>
              <a:t>Call 811 PA one-call to identify utilities</a:t>
            </a:r>
            <a:endParaRPr/>
          </a:p>
          <a:p>
            <a:pPr indent="-158496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24"/>
              <a:buNone/>
            </a:pPr>
            <a:r>
              <a:t/>
            </a:r>
            <a:endParaRPr/>
          </a:p>
        </p:txBody>
      </p:sp>
      <p:pic>
        <p:nvPicPr>
          <p:cNvPr id="348" name="Google Shape;34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060" y="3124200"/>
            <a:ext cx="3124200" cy="2626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"/>
          <p:cNvSpPr txBox="1"/>
          <p:nvPr>
            <p:ph type="title"/>
          </p:nvPr>
        </p:nvSpPr>
        <p:spPr>
          <a:xfrm>
            <a:off x="1043490" y="838200"/>
            <a:ext cx="7024744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1" lang="en-US" sz="3600"/>
              <a:t>Installation</a:t>
            </a:r>
            <a:endParaRPr b="1" sz="3600"/>
          </a:p>
        </p:txBody>
      </p:sp>
      <p:sp>
        <p:nvSpPr>
          <p:cNvPr id="354" name="Google Shape;354;p17"/>
          <p:cNvSpPr txBox="1"/>
          <p:nvPr>
            <p:ph idx="1" type="body"/>
          </p:nvPr>
        </p:nvSpPr>
        <p:spPr>
          <a:xfrm>
            <a:off x="1043492" y="1524001"/>
            <a:ext cx="6777317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lang="en-US"/>
              <a:t>Outline site with spray paint</a:t>
            </a:r>
            <a:endParaRPr/>
          </a:p>
          <a:p>
            <a:pPr indent="-274319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24"/>
              <a:buChar char="?"/>
            </a:pPr>
            <a:r>
              <a:rPr lang="en-US"/>
              <a:t>Remove grass</a:t>
            </a:r>
            <a:endParaRPr/>
          </a:p>
          <a:p>
            <a:pPr indent="-274319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24"/>
              <a:buChar char="?"/>
            </a:pPr>
            <a:r>
              <a:rPr lang="en-US" u="sng">
                <a:solidFill>
                  <a:schemeClr val="hlink"/>
                </a:solidFill>
                <a:hlinkClick r:id="rId3"/>
              </a:rPr>
              <a:t>Dig Rain garden</a:t>
            </a:r>
            <a:endParaRPr/>
          </a:p>
          <a:p>
            <a:pPr indent="0" lvl="0" marL="6858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24"/>
              <a:buNone/>
            </a:pPr>
            <a:r>
              <a:t/>
            </a:r>
            <a:endParaRPr/>
          </a:p>
        </p:txBody>
      </p:sp>
      <p:pic>
        <p:nvPicPr>
          <p:cNvPr id="355" name="Google Shape;35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6400" y="3048000"/>
            <a:ext cx="5791199" cy="3214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"/>
          <p:cNvSpPr txBox="1"/>
          <p:nvPr>
            <p:ph type="title"/>
          </p:nvPr>
        </p:nvSpPr>
        <p:spPr>
          <a:xfrm>
            <a:off x="990600" y="685800"/>
            <a:ext cx="7024744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1" lang="en-US"/>
              <a:t>Installation</a:t>
            </a:r>
            <a:endParaRPr b="1"/>
          </a:p>
        </p:txBody>
      </p:sp>
      <p:sp>
        <p:nvSpPr>
          <p:cNvPr id="361" name="Google Shape;361;p18"/>
          <p:cNvSpPr txBox="1"/>
          <p:nvPr>
            <p:ph idx="1" type="body"/>
          </p:nvPr>
        </p:nvSpPr>
        <p:spPr>
          <a:xfrm>
            <a:off x="990600" y="1447801"/>
            <a:ext cx="677731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87"/>
              <a:buChar char="?"/>
            </a:pPr>
            <a:r>
              <a:rPr lang="en-US" sz="2220"/>
              <a:t>Dig out and level the bottom to the correct depth based on rain garden sizing</a:t>
            </a:r>
            <a:endParaRPr/>
          </a:p>
          <a:p>
            <a:pPr indent="-274319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1687"/>
              <a:buChar char="?"/>
            </a:pPr>
            <a:r>
              <a:rPr lang="en-US" sz="2220"/>
              <a:t>Account for 3” of mulch on top</a:t>
            </a:r>
            <a:endParaRPr sz="2220"/>
          </a:p>
        </p:txBody>
      </p:sp>
      <p:pic>
        <p:nvPicPr>
          <p:cNvPr id="362" name="Google Shape;36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2590800"/>
            <a:ext cx="6810375" cy="393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890" y="1219200"/>
            <a:ext cx="7912510" cy="5110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"/>
          <p:cNvSpPr txBox="1"/>
          <p:nvPr>
            <p:ph type="title"/>
          </p:nvPr>
        </p:nvSpPr>
        <p:spPr>
          <a:xfrm>
            <a:off x="1043490" y="762000"/>
            <a:ext cx="7024744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1" lang="en-US"/>
              <a:t>Installation</a:t>
            </a:r>
            <a:endParaRPr b="1"/>
          </a:p>
        </p:txBody>
      </p:sp>
      <p:sp>
        <p:nvSpPr>
          <p:cNvPr id="373" name="Google Shape;373;p20"/>
          <p:cNvSpPr txBox="1"/>
          <p:nvPr>
            <p:ph idx="1" type="body"/>
          </p:nvPr>
        </p:nvSpPr>
        <p:spPr>
          <a:xfrm>
            <a:off x="1043492" y="1676401"/>
            <a:ext cx="6777317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lang="en-US"/>
              <a:t>Use the excess soil to build the berm at the low end.</a:t>
            </a:r>
            <a:endParaRPr/>
          </a:p>
        </p:txBody>
      </p:sp>
      <p:pic>
        <p:nvPicPr>
          <p:cNvPr id="374" name="Google Shape;37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925" y="2920425"/>
            <a:ext cx="3889033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7200" y="3219450"/>
            <a:ext cx="4419600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1"/>
          <p:cNvSpPr txBox="1"/>
          <p:nvPr>
            <p:ph type="title"/>
          </p:nvPr>
        </p:nvSpPr>
        <p:spPr>
          <a:xfrm>
            <a:off x="1043490" y="1027664"/>
            <a:ext cx="7024744" cy="5725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1" lang="en-US" sz="3600"/>
              <a:t>Installation</a:t>
            </a:r>
            <a:endParaRPr b="1" sz="3600"/>
          </a:p>
        </p:txBody>
      </p:sp>
      <p:sp>
        <p:nvSpPr>
          <p:cNvPr id="381" name="Google Shape;381;p21"/>
          <p:cNvSpPr txBox="1"/>
          <p:nvPr>
            <p:ph idx="1" type="body"/>
          </p:nvPr>
        </p:nvSpPr>
        <p:spPr>
          <a:xfrm>
            <a:off x="914400" y="1676400"/>
            <a:ext cx="6777317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lang="en-US"/>
              <a:t>Till the soil and amend as necessary with a sand and compost mixture.</a:t>
            </a:r>
            <a:endParaRPr/>
          </a:p>
        </p:txBody>
      </p:sp>
      <p:pic>
        <p:nvPicPr>
          <p:cNvPr id="382" name="Google Shape;38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3429000"/>
            <a:ext cx="36576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33800" y="2819400"/>
            <a:ext cx="4521200" cy="33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"/>
          <p:cNvSpPr txBox="1"/>
          <p:nvPr>
            <p:ph type="title"/>
          </p:nvPr>
        </p:nvSpPr>
        <p:spPr>
          <a:xfrm>
            <a:off x="1043500" y="827300"/>
            <a:ext cx="70248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1" lang="en-US" sz="3600"/>
              <a:t>What is a Residential </a:t>
            </a:r>
            <a:br>
              <a:rPr b="1" lang="en-US" sz="3600"/>
            </a:br>
            <a:r>
              <a:rPr b="1" lang="en-US" sz="3600"/>
              <a:t>Rain Garden</a:t>
            </a:r>
            <a:endParaRPr b="1" sz="3600"/>
          </a:p>
        </p:txBody>
      </p:sp>
      <p:sp>
        <p:nvSpPr>
          <p:cNvPr id="263" name="Google Shape;263;p2"/>
          <p:cNvSpPr txBox="1"/>
          <p:nvPr>
            <p:ph idx="1" type="body"/>
          </p:nvPr>
        </p:nvSpPr>
        <p:spPr>
          <a:xfrm>
            <a:off x="1043500" y="1883900"/>
            <a:ext cx="6777300" cy="13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50"/>
              <a:buChar char="?"/>
            </a:pPr>
            <a:r>
              <a:rPr lang="en-US" sz="2040"/>
              <a:t>A shallow indentation landscaped with deep rooted native vegetation that filters rainwater directed from impervious surfaces, like rooftops, via  downspouts.</a:t>
            </a:r>
            <a:endParaRPr/>
          </a:p>
          <a:p>
            <a:pPr indent="-175869" lvl="0" marL="34290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SzPts val="1550"/>
              <a:buNone/>
            </a:pPr>
            <a:r>
              <a:t/>
            </a:r>
            <a:endParaRPr sz="2040"/>
          </a:p>
        </p:txBody>
      </p:sp>
      <p:pic>
        <p:nvPicPr>
          <p:cNvPr id="264" name="Google Shape;26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0200" y="3171826"/>
            <a:ext cx="5715000" cy="3214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2"/>
          <p:cNvSpPr txBox="1"/>
          <p:nvPr>
            <p:ph type="title"/>
          </p:nvPr>
        </p:nvSpPr>
        <p:spPr>
          <a:xfrm>
            <a:off x="907228" y="762000"/>
            <a:ext cx="7024744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1" lang="en-US" sz="3600"/>
              <a:t>Installation</a:t>
            </a:r>
            <a:endParaRPr b="1" sz="3600"/>
          </a:p>
        </p:txBody>
      </p:sp>
      <p:sp>
        <p:nvSpPr>
          <p:cNvPr id="389" name="Google Shape;389;p22"/>
          <p:cNvSpPr txBox="1"/>
          <p:nvPr>
            <p:ph idx="1" type="body"/>
          </p:nvPr>
        </p:nvSpPr>
        <p:spPr>
          <a:xfrm>
            <a:off x="1043500" y="1447800"/>
            <a:ext cx="67773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87"/>
              <a:buChar char="?"/>
            </a:pPr>
            <a:r>
              <a:rPr b="1" lang="en-US" sz="2220"/>
              <a:t>Prepare the overflow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SzPts val="1547"/>
              <a:buChar char="?"/>
            </a:pPr>
            <a:r>
              <a:rPr lang="en-US" sz="2035"/>
              <a:t>High enough to allow the rain garden to fill to required depth but lower than the inlet to prevent backing up.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SzPts val="1547"/>
              <a:buChar char="?"/>
            </a:pPr>
            <a:r>
              <a:rPr lang="en-US" sz="2035"/>
              <a:t>Must include erosion protection</a:t>
            </a:r>
            <a:endParaRPr/>
          </a:p>
          <a:p>
            <a:pPr indent="-228600" lvl="2" marL="91440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SzPts val="1406"/>
              <a:buChar char="?"/>
            </a:pPr>
            <a:r>
              <a:rPr lang="en-US" sz="1850"/>
              <a:t>River rocks etc</a:t>
            </a:r>
            <a:endParaRPr sz="1850"/>
          </a:p>
        </p:txBody>
      </p:sp>
      <p:pic>
        <p:nvPicPr>
          <p:cNvPr id="390" name="Google Shape;39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3596640"/>
            <a:ext cx="3619500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5780" y="3754413"/>
            <a:ext cx="4291013" cy="2556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"/>
          <p:cNvSpPr txBox="1"/>
          <p:nvPr>
            <p:ph type="title"/>
          </p:nvPr>
        </p:nvSpPr>
        <p:spPr>
          <a:xfrm>
            <a:off x="1043490" y="762000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1" lang="en-US" sz="3600"/>
              <a:t>Direct Water to the Rain Garden</a:t>
            </a:r>
            <a:endParaRPr b="1" sz="3600"/>
          </a:p>
        </p:txBody>
      </p:sp>
      <p:sp>
        <p:nvSpPr>
          <p:cNvPr id="397" name="Google Shape;397;p23"/>
          <p:cNvSpPr txBox="1"/>
          <p:nvPr>
            <p:ph idx="1" type="body"/>
          </p:nvPr>
        </p:nvSpPr>
        <p:spPr>
          <a:xfrm>
            <a:off x="1043500" y="1798100"/>
            <a:ext cx="6777300" cy="1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lang="en-US"/>
              <a:t>Run a path from the downspout to the rain garden</a:t>
            </a:r>
            <a:endParaRPr/>
          </a:p>
          <a:p>
            <a:pPr indent="-274320" lvl="1" marL="64008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Bioswale, corrugated underground piping</a:t>
            </a:r>
            <a:endParaRPr/>
          </a:p>
        </p:txBody>
      </p:sp>
      <p:pic>
        <p:nvPicPr>
          <p:cNvPr id="398" name="Google Shape;39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3600" y="4391258"/>
            <a:ext cx="3015272" cy="208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876" y="3156818"/>
            <a:ext cx="28956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34037" y="4774638"/>
            <a:ext cx="2676525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00549" y="3276600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 txBox="1"/>
          <p:nvPr>
            <p:ph type="title"/>
          </p:nvPr>
        </p:nvSpPr>
        <p:spPr>
          <a:xfrm>
            <a:off x="1043490" y="762000"/>
            <a:ext cx="7024744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1" lang="en-US" sz="3600"/>
              <a:t>Plant the Rain Garden</a:t>
            </a:r>
            <a:endParaRPr b="1" sz="3600"/>
          </a:p>
        </p:txBody>
      </p:sp>
      <p:sp>
        <p:nvSpPr>
          <p:cNvPr id="407" name="Google Shape;407;p24"/>
          <p:cNvSpPr txBox="1"/>
          <p:nvPr>
            <p:ph idx="1" type="body"/>
          </p:nvPr>
        </p:nvSpPr>
        <p:spPr>
          <a:xfrm>
            <a:off x="1043492" y="1524001"/>
            <a:ext cx="6777317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87"/>
              <a:buChar char="?"/>
            </a:pPr>
            <a:r>
              <a:rPr lang="en-US" sz="2220"/>
              <a:t>Level base</a:t>
            </a:r>
            <a:endParaRPr/>
          </a:p>
          <a:p>
            <a:pPr indent="-274319" lvl="0" marL="342900" rtl="0" algn="l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1687"/>
              <a:buChar char="?"/>
            </a:pPr>
            <a:r>
              <a:rPr lang="en-US" sz="2220"/>
              <a:t>Mark out location based on mature size</a:t>
            </a:r>
            <a:endParaRPr/>
          </a:p>
          <a:p>
            <a:pPr indent="-274319" lvl="0" marL="342900" rtl="0" algn="l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1687"/>
              <a:buChar char="?"/>
            </a:pPr>
            <a:r>
              <a:rPr lang="en-US" sz="2220" u="sng">
                <a:solidFill>
                  <a:schemeClr val="hlink"/>
                </a:solidFill>
                <a:hlinkClick r:id="rId3"/>
              </a:rPr>
              <a:t>Planting video</a:t>
            </a:r>
            <a:endParaRPr sz="2220"/>
          </a:p>
          <a:p>
            <a:pPr indent="-274319" lvl="0" marL="342900" rtl="0" algn="l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1687"/>
              <a:buChar char="?"/>
            </a:pPr>
            <a:r>
              <a:rPr lang="en-US" sz="2220" u="sng">
                <a:solidFill>
                  <a:schemeClr val="hlink"/>
                </a:solidFill>
                <a:hlinkClick r:id="rId4"/>
              </a:rPr>
              <a:t>Native plants are best based on location in garden.</a:t>
            </a:r>
            <a:endParaRPr sz="2220"/>
          </a:p>
          <a:p>
            <a:pPr indent="-274319" lvl="0" marL="342900" rtl="0" algn="l">
              <a:lnSpc>
                <a:spcPct val="80000"/>
              </a:lnSpc>
              <a:spcBef>
                <a:spcPts val="444"/>
              </a:spcBef>
              <a:spcAft>
                <a:spcPts val="0"/>
              </a:spcAft>
              <a:buSzPts val="1687"/>
              <a:buChar char="?"/>
            </a:pPr>
            <a:r>
              <a:rPr lang="en-US" sz="2220" u="sng">
                <a:solidFill>
                  <a:schemeClr val="hlink"/>
                </a:solidFill>
                <a:hlinkClick r:id="rId5"/>
              </a:rPr>
              <a:t>Rain Garden Designs and Plant Lists</a:t>
            </a:r>
            <a:endParaRPr sz="2220"/>
          </a:p>
        </p:txBody>
      </p:sp>
      <p:pic>
        <p:nvPicPr>
          <p:cNvPr id="408" name="Google Shape;40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4000" y="3657599"/>
            <a:ext cx="2771775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05400" y="3472995"/>
            <a:ext cx="2609850" cy="2956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5"/>
          <p:cNvSpPr txBox="1"/>
          <p:nvPr>
            <p:ph type="title"/>
          </p:nvPr>
        </p:nvSpPr>
        <p:spPr>
          <a:xfrm>
            <a:off x="1043490" y="838200"/>
            <a:ext cx="7024744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1" lang="en-US" sz="3600"/>
              <a:t>Maintenance</a:t>
            </a:r>
            <a:endParaRPr b="1" sz="3600"/>
          </a:p>
        </p:txBody>
      </p:sp>
      <p:sp>
        <p:nvSpPr>
          <p:cNvPr id="415" name="Google Shape;415;p25"/>
          <p:cNvSpPr txBox="1"/>
          <p:nvPr>
            <p:ph idx="1" type="body"/>
          </p:nvPr>
        </p:nvSpPr>
        <p:spPr>
          <a:xfrm>
            <a:off x="1043500" y="1885750"/>
            <a:ext cx="5376600" cy="39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87"/>
              <a:buChar char="?"/>
            </a:pPr>
            <a:r>
              <a:rPr lang="en-US" sz="2220"/>
              <a:t>Essential to assure proper function</a:t>
            </a:r>
            <a:endParaRPr/>
          </a:p>
          <a:p>
            <a:pPr indent="-274319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1687"/>
              <a:buChar char="?"/>
            </a:pPr>
            <a:r>
              <a:rPr lang="en-US" sz="2220"/>
              <a:t>Weeding is greater in first two years</a:t>
            </a:r>
            <a:endParaRPr/>
          </a:p>
          <a:p>
            <a:pPr indent="-274319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1687"/>
              <a:buChar char="?"/>
            </a:pPr>
            <a:r>
              <a:rPr lang="en-US" sz="2220"/>
              <a:t>Mulch helps to keep weeds down</a:t>
            </a:r>
            <a:endParaRPr/>
          </a:p>
          <a:p>
            <a:pPr indent="-274319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1687"/>
              <a:buChar char="?"/>
            </a:pPr>
            <a:r>
              <a:rPr lang="en-US" sz="2220"/>
              <a:t>Check inlet periodically for debris</a:t>
            </a:r>
            <a:endParaRPr/>
          </a:p>
          <a:p>
            <a:pPr indent="-274319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1687"/>
              <a:buChar char="?"/>
            </a:pPr>
            <a:r>
              <a:rPr lang="en-US" sz="2220"/>
              <a:t>Check during storm events to assure it is draining and holding water properly</a:t>
            </a:r>
            <a:endParaRPr/>
          </a:p>
          <a:p>
            <a:pPr indent="-274319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1687"/>
              <a:buChar char="?"/>
            </a:pPr>
            <a:r>
              <a:rPr lang="en-US" sz="2220"/>
              <a:t>If not draining after 48 hours then remediation</a:t>
            </a:r>
            <a:endParaRPr/>
          </a:p>
          <a:p>
            <a:pPr indent="-274320" lvl="1" marL="640080" rtl="0" algn="l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SzPts val="1547"/>
              <a:buChar char="?"/>
            </a:pPr>
            <a:r>
              <a:rPr lang="en-US" sz="2035"/>
              <a:t>Sand wicks</a:t>
            </a:r>
            <a:endParaRPr/>
          </a:p>
          <a:p>
            <a:pPr indent="-167182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1687"/>
              <a:buNone/>
            </a:pPr>
            <a:r>
              <a:t/>
            </a:r>
            <a:endParaRPr sz="2220"/>
          </a:p>
        </p:txBody>
      </p:sp>
      <p:pic>
        <p:nvPicPr>
          <p:cNvPr id="416" name="Google Shape;41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94150" y="2227088"/>
            <a:ext cx="1524000" cy="2713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9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1" lang="en-US" sz="3600" u="sng">
                <a:solidFill>
                  <a:schemeClr val="hlink"/>
                </a:solidFill>
                <a:hlinkClick r:id="rId3"/>
              </a:rPr>
              <a:t>University of Nebraska Resource</a:t>
            </a:r>
            <a:endParaRPr b="1" sz="3600"/>
          </a:p>
        </p:txBody>
      </p:sp>
      <p:pic>
        <p:nvPicPr>
          <p:cNvPr id="422" name="Google Shape;422;p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0752" y="3200272"/>
            <a:ext cx="4679470" cy="263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7800" y="2291773"/>
            <a:ext cx="6860400" cy="385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"/>
          <p:cNvSpPr txBox="1"/>
          <p:nvPr/>
        </p:nvSpPr>
        <p:spPr>
          <a:xfrm>
            <a:off x="1999750" y="4809925"/>
            <a:ext cx="6068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the Link Above to Calculate Rain Garden Size</a:t>
            </a:r>
            <a:endParaRPr b="1" i="0" sz="30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676400"/>
            <a:ext cx="4625026" cy="29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48400" y="2514600"/>
            <a:ext cx="1904478" cy="33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600" y="1371600"/>
            <a:ext cx="7381875" cy="4149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1" y="1752600"/>
            <a:ext cx="7271098" cy="4086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1828800"/>
            <a:ext cx="6775432" cy="380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"/>
          <p:cNvSpPr txBox="1"/>
          <p:nvPr>
            <p:ph type="title"/>
          </p:nvPr>
        </p:nvSpPr>
        <p:spPr>
          <a:xfrm>
            <a:off x="1043500" y="1027675"/>
            <a:ext cx="6314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300"/>
              </a:buClr>
              <a:buSzPts val="2520"/>
              <a:buFont typeface="Century Gothic"/>
              <a:buNone/>
            </a:pPr>
            <a:r>
              <a:rPr b="1" lang="en-US" sz="3600">
                <a:solidFill>
                  <a:srgbClr val="94C600"/>
                </a:solidFill>
              </a:rPr>
              <a:t>Your Personal Contribution </a:t>
            </a:r>
            <a:br>
              <a:rPr b="1" lang="en-US" sz="3600">
                <a:solidFill>
                  <a:srgbClr val="94C600"/>
                </a:solidFill>
              </a:rPr>
            </a:br>
            <a:r>
              <a:rPr b="1" lang="en-US" sz="3600">
                <a:solidFill>
                  <a:srgbClr val="94C600"/>
                </a:solidFill>
              </a:rPr>
              <a:t>to Cleaner Water</a:t>
            </a:r>
            <a:endParaRPr b="1" sz="3600">
              <a:solidFill>
                <a:srgbClr val="94C600"/>
              </a:solidFill>
            </a:endParaRPr>
          </a:p>
        </p:txBody>
      </p:sp>
      <p:sp>
        <p:nvSpPr>
          <p:cNvPr id="270" name="Google Shape;270;p3"/>
          <p:cNvSpPr txBox="1"/>
          <p:nvPr>
            <p:ph idx="1" type="body"/>
          </p:nvPr>
        </p:nvSpPr>
        <p:spPr>
          <a:xfrm>
            <a:off x="1043500" y="2825150"/>
            <a:ext cx="6777300" cy="3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b="1" lang="en-US"/>
              <a:t>Reducing stormwater runoff:</a:t>
            </a:r>
            <a:endParaRPr/>
          </a:p>
          <a:p>
            <a:pPr indent="-274320" lvl="1" marL="64008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b="1" lang="en-US"/>
              <a:t>Increases water that filters into the ground</a:t>
            </a:r>
            <a:endParaRPr/>
          </a:p>
          <a:p>
            <a:pPr indent="-274320" lvl="1" marL="64008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b="1" lang="en-US"/>
              <a:t>Protects communities from flooding and drainage issues</a:t>
            </a:r>
            <a:endParaRPr/>
          </a:p>
          <a:p>
            <a:pPr indent="-274320" lvl="1" marL="64008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b="1" lang="en-US"/>
              <a:t>Protects our waterways from pollutants</a:t>
            </a:r>
            <a:endParaRPr/>
          </a:p>
          <a:p>
            <a:pPr indent="-228600" lvl="2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20"/>
              <a:buChar char="?"/>
            </a:pPr>
            <a:r>
              <a:rPr b="1" lang="en-US"/>
              <a:t>Fertilizers, oils, debris, sediments, </a:t>
            </a:r>
            <a:endParaRPr/>
          </a:p>
          <a:p>
            <a:pPr indent="-274320" lvl="1" marL="64008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b="1" lang="en-US"/>
              <a:t>Aesthetic beauty-increases property values</a:t>
            </a:r>
            <a:endParaRPr/>
          </a:p>
          <a:p>
            <a:pPr indent="-274320" lvl="1" marL="64008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b="1" lang="en-US"/>
              <a:t>Provides habitat for birds, bees, butterflies</a:t>
            </a:r>
            <a:endParaRPr b="1"/>
          </a:p>
        </p:txBody>
      </p:sp>
      <p:pic>
        <p:nvPicPr>
          <p:cNvPr id="271" name="Google Shape;27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4625" y="1771175"/>
            <a:ext cx="2032000" cy="135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"/>
          <p:cNvSpPr txBox="1"/>
          <p:nvPr>
            <p:ph type="title"/>
          </p:nvPr>
        </p:nvSpPr>
        <p:spPr>
          <a:xfrm>
            <a:off x="1043500" y="865700"/>
            <a:ext cx="61989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1" lang="en-US" sz="3600"/>
              <a:t>What Rain Gardens Do</a:t>
            </a:r>
            <a:endParaRPr b="1" sz="3600"/>
          </a:p>
        </p:txBody>
      </p:sp>
      <p:sp>
        <p:nvSpPr>
          <p:cNvPr id="277" name="Google Shape;277;p4"/>
          <p:cNvSpPr txBox="1"/>
          <p:nvPr>
            <p:ph idx="1" type="body"/>
          </p:nvPr>
        </p:nvSpPr>
        <p:spPr>
          <a:xfrm>
            <a:off x="1043492" y="2057400"/>
            <a:ext cx="6777317" cy="3775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50"/>
              <a:buChar char="?"/>
            </a:pPr>
            <a:r>
              <a:rPr b="1" lang="en-US" sz="2040"/>
              <a:t>Pollutants retained</a:t>
            </a:r>
            <a:endParaRPr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Taken up by plants (nitrogen, phosphorus)</a:t>
            </a:r>
            <a:endParaRPr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Absorbed by mulch, soils or organic matter (metals)</a:t>
            </a:r>
            <a:endParaRPr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 Broken down by micro-organisms and sunlight (hydrocarbons, bacteria)</a:t>
            </a:r>
            <a:endParaRPr sz="1870"/>
          </a:p>
          <a:p>
            <a:pPr indent="-274319" lvl="0" marL="34290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SzPts val="1550"/>
              <a:buChar char="?"/>
            </a:pPr>
            <a:r>
              <a:rPr b="1" lang="en-US" sz="2040"/>
              <a:t>Reduction in storm water volume</a:t>
            </a:r>
            <a:endParaRPr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Infiltration</a:t>
            </a:r>
            <a:endParaRPr sz="1870"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Evapotranspiration</a:t>
            </a:r>
            <a:endParaRPr sz="1870"/>
          </a:p>
          <a:p>
            <a:pPr indent="-274319" lvl="0" marL="342900" rtl="0" algn="l">
              <a:lnSpc>
                <a:spcPct val="80000"/>
              </a:lnSpc>
              <a:spcBef>
                <a:spcPts val="408"/>
              </a:spcBef>
              <a:spcAft>
                <a:spcPts val="0"/>
              </a:spcAft>
              <a:buSzPts val="1550"/>
              <a:buChar char="?"/>
            </a:pPr>
            <a:r>
              <a:rPr b="1" lang="en-US" sz="2040"/>
              <a:t>Filtration of course particles</a:t>
            </a:r>
            <a:endParaRPr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Sediment</a:t>
            </a:r>
            <a:endParaRPr sz="1870"/>
          </a:p>
          <a:p>
            <a:pPr indent="-274320" lvl="1" marL="640080" rtl="0" algn="l">
              <a:lnSpc>
                <a:spcPct val="80000"/>
              </a:lnSpc>
              <a:spcBef>
                <a:spcPts val="374"/>
              </a:spcBef>
              <a:spcAft>
                <a:spcPts val="0"/>
              </a:spcAft>
              <a:buSzPts val="1421"/>
              <a:buChar char="?"/>
            </a:pPr>
            <a:r>
              <a:rPr lang="en-US" sz="1870"/>
              <a:t>Bacteria</a:t>
            </a:r>
            <a:endParaRPr sz="1870"/>
          </a:p>
        </p:txBody>
      </p:sp>
      <p:pic>
        <p:nvPicPr>
          <p:cNvPr id="278" name="Google Shape;27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1700" y="4143500"/>
            <a:ext cx="3438376" cy="19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143423"/>
            <a:ext cx="7977590" cy="480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"/>
          <p:cNvSpPr txBox="1"/>
          <p:nvPr>
            <p:ph type="title"/>
          </p:nvPr>
        </p:nvSpPr>
        <p:spPr>
          <a:xfrm>
            <a:off x="1043490" y="1027664"/>
            <a:ext cx="7024744" cy="6487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Gothic"/>
              <a:buNone/>
            </a:pPr>
            <a:r>
              <a:rPr b="1" lang="en-US" sz="3600"/>
              <a:t>Frequently Asked Questions</a:t>
            </a:r>
            <a:endParaRPr b="1" sz="3600"/>
          </a:p>
        </p:txBody>
      </p:sp>
      <p:sp>
        <p:nvSpPr>
          <p:cNvPr id="289" name="Google Shape;289;p6"/>
          <p:cNvSpPr txBox="1"/>
          <p:nvPr>
            <p:ph idx="1" type="body"/>
          </p:nvPr>
        </p:nvSpPr>
        <p:spPr>
          <a:xfrm>
            <a:off x="1043500" y="2057400"/>
            <a:ext cx="6777300" cy="39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b="1" lang="en-US"/>
              <a:t>Rain gardens should not form ponds, they are meant to infiltrate stormwater.</a:t>
            </a:r>
            <a:endParaRPr/>
          </a:p>
          <a:p>
            <a:pPr indent="-274319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24"/>
              <a:buChar char="?"/>
            </a:pPr>
            <a:r>
              <a:rPr b="1" lang="en-US"/>
              <a:t>They do not breed mosquitoes. They are built to infiltrate water  within 12-48 hours.</a:t>
            </a:r>
            <a:endParaRPr/>
          </a:p>
          <a:p>
            <a:pPr indent="-274319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24"/>
              <a:buChar char="?"/>
            </a:pPr>
            <a:r>
              <a:rPr b="1" lang="en-US"/>
              <a:t>Rain gardens should not require any more maintenance than regular flower beds. Proper mulching the first 2 years will decrease weeding. </a:t>
            </a:r>
            <a:endParaRPr/>
          </a:p>
          <a:p>
            <a:pPr indent="-274319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824"/>
              <a:buChar char="?"/>
            </a:pPr>
            <a:r>
              <a:rPr b="1" lang="en-US"/>
              <a:t>Rain gardens don’t have to be expensive. Typically $3-5 sq ft self built, $17-20 sq ft contracted.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"/>
          <p:cNvSpPr txBox="1"/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295" name="Google Shape;295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762000"/>
            <a:ext cx="8510367" cy="590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"/>
          <p:cNvSpPr txBox="1"/>
          <p:nvPr>
            <p:ph type="title"/>
          </p:nvPr>
        </p:nvSpPr>
        <p:spPr>
          <a:xfrm>
            <a:off x="1043490" y="838200"/>
            <a:ext cx="7024744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entury Gothic"/>
              <a:buNone/>
            </a:pPr>
            <a:r>
              <a:rPr b="1" lang="en-US"/>
              <a:t>Design Process Step 1</a:t>
            </a:r>
            <a:endParaRPr b="1"/>
          </a:p>
        </p:txBody>
      </p:sp>
      <p:sp>
        <p:nvSpPr>
          <p:cNvPr id="301" name="Google Shape;301;p10"/>
          <p:cNvSpPr txBox="1"/>
          <p:nvPr>
            <p:ph idx="1" type="body"/>
          </p:nvPr>
        </p:nvSpPr>
        <p:spPr>
          <a:xfrm>
            <a:off x="1043492" y="1752599"/>
            <a:ext cx="6777317" cy="3048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b="1" lang="en-US"/>
              <a:t>Identify potential rainwater sources and how to direct them into the garden.</a:t>
            </a:r>
            <a:endParaRPr/>
          </a:p>
          <a:p>
            <a:pPr indent="-274320" lvl="1" marL="64008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A downspout or combination of downspouts from your roof. </a:t>
            </a:r>
            <a:endParaRPr/>
          </a:p>
          <a:p>
            <a:pPr indent="-274320" lvl="1" marL="64008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1672"/>
              <a:buChar char="?"/>
            </a:pPr>
            <a:r>
              <a:rPr lang="en-US"/>
              <a:t>Runoff that flows onto your property from your driveway, walkways, or patios as well as neighboring patios or driveways.</a:t>
            </a:r>
            <a:endParaRPr/>
          </a:p>
        </p:txBody>
      </p:sp>
      <p:pic>
        <p:nvPicPr>
          <p:cNvPr id="302" name="Google Shape;30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656" y="4341648"/>
            <a:ext cx="2614654" cy="195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4250" y="4571999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76089" y="4038600"/>
            <a:ext cx="1847850" cy="24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"/>
          <p:cNvSpPr txBox="1"/>
          <p:nvPr>
            <p:ph type="title"/>
          </p:nvPr>
        </p:nvSpPr>
        <p:spPr>
          <a:xfrm>
            <a:off x="1043490" y="1027664"/>
            <a:ext cx="7024744" cy="8773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C600"/>
              </a:buClr>
              <a:buSzPts val="4000"/>
              <a:buFont typeface="Century Gothic"/>
              <a:buNone/>
            </a:pPr>
            <a:r>
              <a:rPr b="1" lang="en-US">
                <a:solidFill>
                  <a:srgbClr val="94C600"/>
                </a:solidFill>
              </a:rPr>
              <a:t>Design Process Step 2</a:t>
            </a:r>
            <a:endParaRPr/>
          </a:p>
        </p:txBody>
      </p:sp>
      <p:sp>
        <p:nvSpPr>
          <p:cNvPr id="310" name="Google Shape;310;p11"/>
          <p:cNvSpPr txBox="1"/>
          <p:nvPr>
            <p:ph idx="1" type="body"/>
          </p:nvPr>
        </p:nvSpPr>
        <p:spPr>
          <a:xfrm>
            <a:off x="1043492" y="2133600"/>
            <a:ext cx="6777317" cy="3699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4319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4"/>
              <a:buChar char="?"/>
            </a:pPr>
            <a:r>
              <a:rPr b="1" lang="en-US"/>
              <a:t>Measure the areas that will collect the water to determine water volume.</a:t>
            </a:r>
            <a:endParaRPr/>
          </a:p>
          <a:p>
            <a:pPr indent="-274319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24"/>
              <a:buChar char="?"/>
            </a:pPr>
            <a:r>
              <a:rPr lang="en-US" u="sng">
                <a:solidFill>
                  <a:schemeClr val="hlink"/>
                </a:solidFill>
                <a:hlinkClick r:id="rId3"/>
              </a:rPr>
              <a:t>Roof and impervious surfaces</a:t>
            </a:r>
            <a:endParaRPr/>
          </a:p>
        </p:txBody>
      </p:sp>
      <p:pic>
        <p:nvPicPr>
          <p:cNvPr id="311" name="Google Shape;31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" y="3505200"/>
            <a:ext cx="7900203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ustin">
  <a:themeElements>
    <a:clrScheme name="Austin">
      <a:dk1>
        <a:srgbClr val="000000"/>
      </a:dk1>
      <a:lt1>
        <a:srgbClr val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2019-02-10T16:38:15Z</dcterms:created>
  <dc:creator>Mary-Margaret Monser</dc:creator>
</cp:coreProperties>
</file>